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57" r:id="rId5"/>
    <p:sldId id="265" r:id="rId6"/>
    <p:sldId id="279" r:id="rId7"/>
    <p:sldId id="280" r:id="rId8"/>
    <p:sldId id="278" r:id="rId9"/>
    <p:sldId id="270" r:id="rId10"/>
    <p:sldId id="271" r:id="rId11"/>
    <p:sldId id="264" r:id="rId12"/>
    <p:sldId id="274" r:id="rId13"/>
    <p:sldId id="263" r:id="rId14"/>
    <p:sldId id="258" r:id="rId15"/>
    <p:sldId id="259" r:id="rId16"/>
    <p:sldId id="260" r:id="rId17"/>
    <p:sldId id="261" r:id="rId18"/>
    <p:sldId id="277" r:id="rId19"/>
    <p:sldId id="285" r:id="rId20"/>
    <p:sldId id="286" r:id="rId21"/>
    <p:sldId id="262" r:id="rId22"/>
    <p:sldId id="281" r:id="rId23"/>
    <p:sldId id="284" r:id="rId24"/>
    <p:sldId id="282" r:id="rId25"/>
    <p:sldId id="283" r:id="rId26"/>
    <p:sldId id="272" r:id="rId27"/>
    <p:sldId id="276" r:id="rId28"/>
    <p:sldId id="267" r:id="rId2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10.09.2014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10.09.2014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10.09.2014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10.09.2014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10.09.2014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10.09.2014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10.09.2014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10.09.2014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10.09.2014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10.09.2014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10.09.2014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10.09.2014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827584" y="764704"/>
            <a:ext cx="7772400" cy="1470025"/>
          </a:xfrm>
        </p:spPr>
        <p:txBody>
          <a:bodyPr>
            <a:noAutofit/>
          </a:bodyPr>
          <a:lstStyle/>
          <a:p>
            <a:r>
              <a:rPr lang="tr-TR" sz="5400" b="1" dirty="0" smtClean="0">
                <a:solidFill>
                  <a:srgbClr val="FFFF00"/>
                </a:solidFill>
              </a:rPr>
              <a:t/>
            </a:r>
            <a:br>
              <a:rPr lang="tr-TR" sz="5400" b="1" dirty="0" smtClean="0">
                <a:solidFill>
                  <a:srgbClr val="FFFF00"/>
                </a:solidFill>
              </a:rPr>
            </a:br>
            <a:r>
              <a:rPr lang="tr-TR" sz="4800" b="1" dirty="0" smtClean="0">
                <a:solidFill>
                  <a:srgbClr val="FFFF00"/>
                </a:solidFill>
              </a:rPr>
              <a:t>SANAYİLEŞME SORUNLARI ve KOBİLERE YÖNELİK ÇÖZÜMLER</a:t>
            </a:r>
            <a:r>
              <a:rPr lang="tr-TR" sz="5400" b="1" dirty="0" smtClean="0">
                <a:solidFill>
                  <a:srgbClr val="FFFF00"/>
                </a:solidFill>
              </a:rPr>
              <a:t/>
            </a:r>
            <a:br>
              <a:rPr lang="tr-TR" sz="5400" b="1" dirty="0" smtClean="0">
                <a:solidFill>
                  <a:srgbClr val="FFFF00"/>
                </a:solidFill>
              </a:rPr>
            </a:br>
            <a:endParaRPr lang="tr-TR" sz="5400" b="1" dirty="0">
              <a:solidFill>
                <a:srgbClr val="FFFF00"/>
              </a:solidFill>
            </a:endParaRPr>
          </a:p>
        </p:txBody>
      </p:sp>
      <p:pic>
        <p:nvPicPr>
          <p:cNvPr id="3" name="Picture 2" descr="D:\27.03.2012 _ Logolar\MEDİKÜM\MEDİKÜM1 LOGO ÇALIŞMASI - Kop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1599" cy="582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1619672" y="4869160"/>
            <a:ext cx="56886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FFC000"/>
                </a:solidFill>
              </a:rPr>
              <a:t>Dr. Ahmet AYDEMİR</a:t>
            </a:r>
          </a:p>
          <a:p>
            <a:pPr algn="ctr"/>
            <a:r>
              <a:rPr lang="tr-TR" sz="2400" dirty="0" smtClean="0">
                <a:solidFill>
                  <a:srgbClr val="FFC000"/>
                </a:solidFill>
              </a:rPr>
              <a:t>Samsun Medikal Sanayi Kümelenme Derneği </a:t>
            </a:r>
            <a:r>
              <a:rPr lang="tr-TR" sz="2400" b="1" dirty="0" smtClean="0">
                <a:solidFill>
                  <a:srgbClr val="FFC000"/>
                </a:solidFill>
              </a:rPr>
              <a:t>(MEDİKÜM) </a:t>
            </a:r>
          </a:p>
          <a:p>
            <a:pPr algn="ctr"/>
            <a:r>
              <a:rPr lang="tr-TR" sz="2400" dirty="0" smtClean="0">
                <a:solidFill>
                  <a:srgbClr val="FFC000"/>
                </a:solidFill>
              </a:rPr>
              <a:t>Yönetim Kurulu Başkanı</a:t>
            </a:r>
          </a:p>
        </p:txBody>
      </p:sp>
      <p:pic>
        <p:nvPicPr>
          <p:cNvPr id="13314" name="Picture 2" descr="C:\Documents and Settings\user\Desktop\sanay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708920"/>
            <a:ext cx="3096344" cy="2088232"/>
          </a:xfrm>
          <a:prstGeom prst="rect">
            <a:avLst/>
          </a:prstGeom>
          <a:noFill/>
        </p:spPr>
      </p:pic>
      <p:pic>
        <p:nvPicPr>
          <p:cNvPr id="13315" name="Picture 3" descr="C:\Documents and Settings\user\Desktop\MEDİKÜM\medikal-urunler-internett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2636912"/>
            <a:ext cx="2880320" cy="22048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Desktop\TO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4157322" cy="3240360"/>
          </a:xfrm>
          <a:prstGeom prst="rect">
            <a:avLst/>
          </a:prstGeom>
          <a:noFill/>
        </p:spPr>
      </p:pic>
      <p:pic>
        <p:nvPicPr>
          <p:cNvPr id="2051" name="Picture 3" descr="C:\Documents and Settings\user\Desktop\FABRİK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60648"/>
            <a:ext cx="4170164" cy="3283201"/>
          </a:xfrm>
          <a:prstGeom prst="rect">
            <a:avLst/>
          </a:prstGeom>
          <a:noFill/>
        </p:spPr>
      </p:pic>
      <p:sp>
        <p:nvSpPr>
          <p:cNvPr id="6" name="5 Metin kutusu"/>
          <p:cNvSpPr txBox="1"/>
          <p:nvPr/>
        </p:nvSpPr>
        <p:spPr>
          <a:xfrm>
            <a:off x="971600" y="3573016"/>
            <a:ext cx="75187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 smtClean="0">
                <a:solidFill>
                  <a:srgbClr val="FFC000"/>
                </a:solidFill>
              </a:rPr>
              <a:t>“SİZCE ÜLKEMİZİN </a:t>
            </a:r>
            <a:r>
              <a:rPr lang="tr-TR" sz="4400" b="1" u="sng" dirty="0" smtClean="0">
                <a:solidFill>
                  <a:srgbClr val="FFC000"/>
                </a:solidFill>
              </a:rPr>
              <a:t>HANGİSİNE</a:t>
            </a:r>
            <a:r>
              <a:rPr lang="tr-TR" sz="4400" b="1" dirty="0" smtClean="0">
                <a:solidFill>
                  <a:srgbClr val="FFC000"/>
                </a:solidFill>
              </a:rPr>
              <a:t> </a:t>
            </a:r>
          </a:p>
          <a:p>
            <a:pPr algn="ctr"/>
            <a:r>
              <a:rPr lang="tr-TR" sz="4400" b="1" dirty="0" smtClean="0">
                <a:solidFill>
                  <a:srgbClr val="FFC000"/>
                </a:solidFill>
              </a:rPr>
              <a:t>DAHA ÇOK İHTİYACI VARDIR?</a:t>
            </a:r>
            <a:endParaRPr lang="tr-TR" sz="4400" b="1" dirty="0">
              <a:solidFill>
                <a:srgbClr val="FFC000"/>
              </a:solidFill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323528" y="5229200"/>
            <a:ext cx="79234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200" b="1" u="sng" dirty="0" smtClean="0">
                <a:solidFill>
                  <a:srgbClr val="FFFF00"/>
                </a:solidFill>
              </a:rPr>
              <a:t>İŞİNİZ VARSA EV DE ALIRSINIZ , ARABA DA!!!! </a:t>
            </a:r>
          </a:p>
        </p:txBody>
      </p:sp>
      <p:pic>
        <p:nvPicPr>
          <p:cNvPr id="9" name="Picture 2" descr="D:\27.03.2012 _ Logolar\MEDİKÜM\MEDİKÜM1 LOGO ÇALIŞMASI - Kopy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399" y="6275624"/>
            <a:ext cx="971599" cy="582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332656"/>
            <a:ext cx="8712968" cy="4525963"/>
          </a:xfrm>
        </p:spPr>
        <p:txBody>
          <a:bodyPr>
            <a:normAutofit fontScale="92500" lnSpcReduction="20000"/>
          </a:bodyPr>
          <a:lstStyle/>
          <a:p>
            <a:r>
              <a:rPr lang="tr-TR" sz="2800" b="1" dirty="0" smtClean="0">
                <a:solidFill>
                  <a:srgbClr val="FFFF00"/>
                </a:solidFill>
              </a:rPr>
              <a:t>SORUN : </a:t>
            </a:r>
            <a:r>
              <a:rPr lang="tr-TR" sz="2800" b="1" dirty="0" smtClean="0">
                <a:solidFill>
                  <a:srgbClr val="FFC000"/>
                </a:solidFill>
              </a:rPr>
              <a:t>“MADE IN TURKEY” </a:t>
            </a:r>
            <a:r>
              <a:rPr lang="tr-TR" sz="2800" dirty="0" smtClean="0"/>
              <a:t>MARKASINA YURTDIŞINDA İTİBAR ARTARKEN , YURTİÇİNDE YILLARDIR BİLEREK ya da BİLMEYEREK YAPILAN YANLIŞ EĞİTİM ve ALGI OPERASYONLARIYLA   , </a:t>
            </a:r>
            <a:r>
              <a:rPr lang="tr-TR" sz="2800" b="1" dirty="0" smtClean="0">
                <a:solidFill>
                  <a:srgbClr val="FFC000"/>
                </a:solidFill>
              </a:rPr>
              <a:t>YERLİ MALINA GÜVENSİZLİK ALGISININ </a:t>
            </a:r>
            <a:r>
              <a:rPr lang="tr-TR" sz="2800" dirty="0" smtClean="0"/>
              <a:t>OLUŞTURULMUŞ OLMASI….</a:t>
            </a:r>
          </a:p>
          <a:p>
            <a:r>
              <a:rPr lang="tr-TR" sz="2800" b="1" dirty="0" smtClean="0">
                <a:solidFill>
                  <a:srgbClr val="FFFF00"/>
                </a:solidFill>
              </a:rPr>
              <a:t>ÇÖZÜM : </a:t>
            </a:r>
            <a:r>
              <a:rPr lang="tr-TR" sz="2800" dirty="0" smtClean="0"/>
              <a:t>YERLİ MALINA OLUMSUZ BAKIŞ ALGISINI OLUMLU YÖNDE DEĞİŞTİRECEK </a:t>
            </a:r>
            <a:r>
              <a:rPr lang="tr-TR" sz="2800" b="1" dirty="0" smtClean="0">
                <a:solidFill>
                  <a:srgbClr val="FFC000"/>
                </a:solidFill>
              </a:rPr>
              <a:t>TOPLUMSAL ALGI OPERASYONLARININ </a:t>
            </a:r>
            <a:r>
              <a:rPr lang="tr-TR" sz="2800" dirty="0" smtClean="0"/>
              <a:t>YAPILMASI… </a:t>
            </a:r>
          </a:p>
          <a:p>
            <a:r>
              <a:rPr lang="tr-TR" sz="2800" dirty="0" smtClean="0"/>
              <a:t>OLUMLU </a:t>
            </a:r>
            <a:r>
              <a:rPr lang="tr-TR" sz="2800" b="1" dirty="0" smtClean="0">
                <a:solidFill>
                  <a:srgbClr val="FFC000"/>
                </a:solidFill>
              </a:rPr>
              <a:t>“YERLİ MALI” </a:t>
            </a:r>
            <a:r>
              <a:rPr lang="tr-TR" sz="2800" dirty="0" smtClean="0"/>
              <a:t>ALGISININ EĞİTİM SÜREÇLERİNDE VERİLMESİ…</a:t>
            </a:r>
          </a:p>
          <a:p>
            <a:r>
              <a:rPr lang="tr-TR" sz="2800" dirty="0" smtClean="0"/>
              <a:t>DEVLETİN YERLİ MALINA </a:t>
            </a:r>
            <a:r>
              <a:rPr lang="tr-TR" sz="2800" b="1" dirty="0" smtClean="0">
                <a:solidFill>
                  <a:srgbClr val="FFC000"/>
                </a:solidFill>
              </a:rPr>
              <a:t>KAMU ALIMLARINDA </a:t>
            </a:r>
            <a:r>
              <a:rPr lang="tr-TR" sz="2800" dirty="0" smtClean="0"/>
              <a:t>SAHİP ÇIKMASI…</a:t>
            </a:r>
            <a:endParaRPr lang="tr-TR" sz="2800" dirty="0"/>
          </a:p>
        </p:txBody>
      </p:sp>
      <p:pic>
        <p:nvPicPr>
          <p:cNvPr id="1026" name="Picture 2" descr="C:\Users\USER\Desktop\KOBI SUNUM 2014\2014 yeniyıle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365104"/>
            <a:ext cx="4752528" cy="2273002"/>
          </a:xfrm>
          <a:prstGeom prst="rect">
            <a:avLst/>
          </a:prstGeom>
          <a:noFill/>
        </p:spPr>
      </p:pic>
      <p:pic>
        <p:nvPicPr>
          <p:cNvPr id="5" name="Picture 2" descr="D:\27.03.2012 _ Logolar\MEDİKÜM\MEDİKÜM1 LOGO ÇALIŞMASI - Kop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399" y="6275624"/>
            <a:ext cx="971599" cy="582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1520" y="548680"/>
            <a:ext cx="8229600" cy="1143000"/>
          </a:xfrm>
        </p:spPr>
        <p:txBody>
          <a:bodyPr>
            <a:noAutofit/>
          </a:bodyPr>
          <a:lstStyle/>
          <a:p>
            <a:r>
              <a:rPr lang="tr-TR" b="1" dirty="0" smtClean="0">
                <a:solidFill>
                  <a:srgbClr val="FFC000"/>
                </a:solidFill>
              </a:rPr>
              <a:t>“KÖKÜNÜZ SAĞLAMSA DALINIZ, YAPRAKLARINIZ TÜM DÜNYAYI SARAR”</a:t>
            </a:r>
            <a:endParaRPr lang="tr-TR" b="1" dirty="0">
              <a:solidFill>
                <a:srgbClr val="FFC000"/>
              </a:solidFill>
            </a:endParaRPr>
          </a:p>
        </p:txBody>
      </p:sp>
      <p:pic>
        <p:nvPicPr>
          <p:cNvPr id="3074" name="Picture 2" descr="C:\Documents and Settings\user\Desktop\dunya-aga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204864"/>
            <a:ext cx="5256584" cy="4258930"/>
          </a:xfrm>
          <a:prstGeom prst="rect">
            <a:avLst/>
          </a:prstGeom>
          <a:noFill/>
        </p:spPr>
      </p:pic>
      <p:pic>
        <p:nvPicPr>
          <p:cNvPr id="5" name="Picture 2" descr="D:\27.03.2012 _ Logolar\MEDİKÜM\MEDİKÜM1 LOGO ÇALIŞMASI - Kop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399" y="6275624"/>
            <a:ext cx="971599" cy="582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etin kutusu"/>
          <p:cNvSpPr txBox="1"/>
          <p:nvPr/>
        </p:nvSpPr>
        <p:spPr>
          <a:xfrm>
            <a:off x="251520" y="2996952"/>
            <a:ext cx="8651535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000" b="1" dirty="0" smtClean="0">
                <a:solidFill>
                  <a:srgbClr val="FFFF00"/>
                </a:solidFill>
              </a:rPr>
              <a:t>CARİ AÇIĞIN KAPANMASI , </a:t>
            </a:r>
          </a:p>
          <a:p>
            <a:pPr algn="ctr"/>
            <a:r>
              <a:rPr lang="tr-TR" sz="3000" b="1" dirty="0" smtClean="0">
                <a:solidFill>
                  <a:srgbClr val="FFFF00"/>
                </a:solidFill>
              </a:rPr>
              <a:t>MİLLİ GELİRİN ARTMASI İÇİN</a:t>
            </a:r>
          </a:p>
          <a:p>
            <a:pPr algn="ctr"/>
            <a:r>
              <a:rPr lang="tr-TR" sz="4400" b="1" dirty="0" smtClean="0">
                <a:solidFill>
                  <a:srgbClr val="FF0000"/>
                </a:solidFill>
                <a:latin typeface="Arial Black" pitchFamily="34" charset="0"/>
              </a:rPr>
              <a:t>ÖNCE………….</a:t>
            </a:r>
            <a:endParaRPr lang="tr-TR" sz="4400" b="1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 algn="ctr"/>
            <a:r>
              <a:rPr lang="tr-TR" sz="4000" b="1" u="sng" dirty="0" smtClean="0">
                <a:solidFill>
                  <a:schemeClr val="bg1"/>
                </a:solidFill>
                <a:latin typeface="Arial Black" pitchFamily="34" charset="0"/>
              </a:rPr>
              <a:t>“TÜRKİYE’NİN KENDİ MALINA</a:t>
            </a:r>
          </a:p>
          <a:p>
            <a:pPr algn="ctr"/>
            <a:r>
              <a:rPr lang="tr-TR" sz="4000" b="1" u="sng" dirty="0" smtClean="0">
                <a:solidFill>
                  <a:schemeClr val="bg1"/>
                </a:solidFill>
                <a:latin typeface="Arial Black" pitchFamily="34" charset="0"/>
              </a:rPr>
              <a:t> SAHİP ÇIKMASI” </a:t>
            </a:r>
            <a:r>
              <a:rPr lang="tr-TR" sz="3000" b="1" dirty="0" smtClean="0">
                <a:solidFill>
                  <a:srgbClr val="FFFF00"/>
                </a:solidFill>
              </a:rPr>
              <a:t>GEREKMEKTEDİR..</a:t>
            </a:r>
            <a:endParaRPr lang="tr-TR" sz="3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476672"/>
            <a:ext cx="8712968" cy="5328592"/>
          </a:xfrm>
        </p:spPr>
        <p:txBody>
          <a:bodyPr>
            <a:normAutofit/>
          </a:bodyPr>
          <a:lstStyle/>
          <a:p>
            <a:r>
              <a:rPr lang="tr-TR" sz="2400" b="1" dirty="0" smtClean="0">
                <a:solidFill>
                  <a:srgbClr val="FFFF00"/>
                </a:solidFill>
              </a:rPr>
              <a:t>SORUN : </a:t>
            </a:r>
            <a:r>
              <a:rPr lang="tr-TR" sz="2400" dirty="0" smtClean="0"/>
              <a:t>KAMU KURUMLARININ KENDİ ARALARINDAKİ ve ÖZEL SEKTÖR İLE ARASINDAKİ, </a:t>
            </a:r>
            <a:r>
              <a:rPr lang="tr-TR" sz="2400" dirty="0" smtClean="0">
                <a:solidFill>
                  <a:srgbClr val="FFC000"/>
                </a:solidFill>
              </a:rPr>
              <a:t>KOORDİNASYONSUZLUK  , VERİ AKIŞI ve VERİ AKIŞ HIZINDAKİ YETERSİZLİK SONUCU </a:t>
            </a:r>
            <a:r>
              <a:rPr lang="tr-TR" sz="2400" b="1" u="sng" dirty="0" smtClean="0">
                <a:solidFill>
                  <a:srgbClr val="FFC000"/>
                </a:solidFill>
              </a:rPr>
              <a:t>PLANSIZ</a:t>
            </a:r>
            <a:r>
              <a:rPr lang="tr-TR" sz="2400" dirty="0" smtClean="0">
                <a:solidFill>
                  <a:srgbClr val="FFC000"/>
                </a:solidFill>
              </a:rPr>
              <a:t> , </a:t>
            </a:r>
            <a:r>
              <a:rPr lang="tr-TR" sz="2400" b="1" u="sng" dirty="0" smtClean="0">
                <a:solidFill>
                  <a:srgbClr val="FFC000"/>
                </a:solidFill>
              </a:rPr>
              <a:t>BODOZLAMA</a:t>
            </a:r>
            <a:r>
              <a:rPr lang="tr-TR" sz="2400" dirty="0" smtClean="0">
                <a:solidFill>
                  <a:srgbClr val="FFC000"/>
                </a:solidFill>
              </a:rPr>
              <a:t> SANAYİ ÜRETİMİ YAPILMASI….</a:t>
            </a:r>
          </a:p>
          <a:p>
            <a:endParaRPr lang="tr-TR" sz="2400" dirty="0" smtClean="0">
              <a:solidFill>
                <a:srgbClr val="FFC000"/>
              </a:solidFill>
            </a:endParaRPr>
          </a:p>
          <a:p>
            <a:endParaRPr lang="tr-TR" sz="2400" dirty="0" smtClean="0">
              <a:solidFill>
                <a:srgbClr val="FFC000"/>
              </a:solidFill>
            </a:endParaRPr>
          </a:p>
          <a:p>
            <a:r>
              <a:rPr lang="tr-TR" sz="2400" b="1" dirty="0" smtClean="0">
                <a:solidFill>
                  <a:srgbClr val="FFFF00"/>
                </a:solidFill>
              </a:rPr>
              <a:t>ÇÖZÜM : </a:t>
            </a:r>
            <a:r>
              <a:rPr lang="tr-TR" sz="2800" b="1" dirty="0" smtClean="0">
                <a:solidFill>
                  <a:srgbClr val="FFC000"/>
                </a:solidFill>
              </a:rPr>
              <a:t>KAMU İHTİYAÇLARI </a:t>
            </a:r>
            <a:r>
              <a:rPr lang="tr-TR" sz="2400" dirty="0" smtClean="0"/>
              <a:t>İÇİN </a:t>
            </a:r>
            <a:r>
              <a:rPr lang="tr-TR" sz="3600" b="1" dirty="0" smtClean="0">
                <a:solidFill>
                  <a:srgbClr val="FFC000"/>
                </a:solidFill>
              </a:rPr>
              <a:t>GÜDÜMLÜ ÜRETİMİN </a:t>
            </a:r>
            <a:r>
              <a:rPr lang="tr-TR" sz="2400" dirty="0" smtClean="0"/>
              <a:t>DESTEKLENMESİ ,</a:t>
            </a:r>
          </a:p>
          <a:p>
            <a:r>
              <a:rPr lang="tr-TR" sz="2400" b="1" dirty="0" smtClean="0">
                <a:solidFill>
                  <a:srgbClr val="FFC000"/>
                </a:solidFill>
              </a:rPr>
              <a:t>SEKTÖREL</a:t>
            </a:r>
            <a:r>
              <a:rPr lang="tr-TR" sz="2400" dirty="0" smtClean="0"/>
              <a:t> OLARAK SANAYİ </a:t>
            </a:r>
            <a:r>
              <a:rPr lang="tr-TR" sz="2400" b="1" dirty="0" smtClean="0">
                <a:solidFill>
                  <a:srgbClr val="FFC000"/>
                </a:solidFill>
              </a:rPr>
              <a:t>ENVANTERLERİNİN</a:t>
            </a:r>
            <a:r>
              <a:rPr lang="tr-TR" sz="2400" dirty="0" smtClean="0"/>
              <a:t> ÇIKARILMASI , </a:t>
            </a:r>
          </a:p>
          <a:p>
            <a:r>
              <a:rPr lang="tr-TR" sz="2400" dirty="0" smtClean="0"/>
              <a:t>SEKTÖREL ÜRETİM </a:t>
            </a:r>
            <a:r>
              <a:rPr lang="tr-TR" sz="2400" b="1" dirty="0" smtClean="0">
                <a:solidFill>
                  <a:srgbClr val="FFC000"/>
                </a:solidFill>
              </a:rPr>
              <a:t>KAPASİTELERİNİN</a:t>
            </a:r>
            <a:r>
              <a:rPr lang="tr-TR" sz="2400" dirty="0" smtClean="0"/>
              <a:t> ÇIKARILMASI , </a:t>
            </a:r>
          </a:p>
          <a:p>
            <a:r>
              <a:rPr lang="tr-TR" sz="2400" dirty="0" smtClean="0"/>
              <a:t>PERİYODİK </a:t>
            </a:r>
            <a:r>
              <a:rPr lang="tr-TR" sz="2400" b="1" dirty="0" smtClean="0">
                <a:solidFill>
                  <a:srgbClr val="FFC000"/>
                </a:solidFill>
              </a:rPr>
              <a:t>GÜNCELLEME</a:t>
            </a:r>
            <a:r>
              <a:rPr lang="tr-TR" sz="2400" dirty="0" smtClean="0"/>
              <a:t> SİSTEMLERİNİN OLUŞTURULMASI ve İSTATİSTİKİ VERİLERİN SANAYİCİLERLE </a:t>
            </a:r>
            <a:r>
              <a:rPr lang="tr-TR" sz="2400" b="1" dirty="0" smtClean="0">
                <a:solidFill>
                  <a:srgbClr val="FFC000"/>
                </a:solidFill>
              </a:rPr>
              <a:t>PAYLAŞILMASI</a:t>
            </a:r>
            <a:r>
              <a:rPr lang="tr-TR" sz="2400" dirty="0" smtClean="0"/>
              <a:t> ,</a:t>
            </a:r>
          </a:p>
          <a:p>
            <a:endParaRPr lang="tr-TR" sz="2400" dirty="0"/>
          </a:p>
        </p:txBody>
      </p:sp>
      <p:pic>
        <p:nvPicPr>
          <p:cNvPr id="5" name="Picture 2" descr="D:\27.03.2012 _ Logolar\MEDİKÜM\MEDİKÜM1 LOGO ÇALIŞMASI - Kop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399" y="6275624"/>
            <a:ext cx="971599" cy="582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5937523"/>
          </a:xfrm>
        </p:spPr>
        <p:txBody>
          <a:bodyPr/>
          <a:lstStyle/>
          <a:p>
            <a:r>
              <a:rPr lang="tr-TR" b="1" dirty="0" smtClean="0">
                <a:solidFill>
                  <a:srgbClr val="FFFF00"/>
                </a:solidFill>
              </a:rPr>
              <a:t>SORUN : </a:t>
            </a:r>
            <a:r>
              <a:rPr lang="tr-TR" dirty="0" smtClean="0"/>
              <a:t>SEKTÖREL İŞBİRLİĞİ KÜLTÜRÜNÜN ÜLKEMİZ FİRMALARINDA EKSİK OLMASI…</a:t>
            </a:r>
          </a:p>
          <a:p>
            <a:r>
              <a:rPr lang="tr-TR" b="1" dirty="0" smtClean="0">
                <a:solidFill>
                  <a:srgbClr val="FFFF00"/>
                </a:solidFill>
              </a:rPr>
              <a:t>ÇÖZÜM : </a:t>
            </a:r>
            <a:r>
              <a:rPr lang="tr-TR" dirty="0" smtClean="0"/>
              <a:t>DEVLETİN İLGİLİ KURUMLARININ KAMU SPOTLARI , GÖRSELLER vb. İLE “</a:t>
            </a:r>
            <a:r>
              <a:rPr lang="tr-TR" b="1" dirty="0" smtClean="0">
                <a:solidFill>
                  <a:srgbClr val="FFC000"/>
                </a:solidFill>
              </a:rPr>
              <a:t>İŞBİRLİĞİ KÜLTÜRÜNÜ ARTIRICI TOPLUMSAL ALGI ÇALIŞMALARI”</a:t>
            </a:r>
            <a:r>
              <a:rPr lang="tr-TR" dirty="0" smtClean="0"/>
              <a:t> YAPMASI…..</a:t>
            </a:r>
            <a:endParaRPr lang="tr-TR" dirty="0"/>
          </a:p>
        </p:txBody>
      </p:sp>
      <p:pic>
        <p:nvPicPr>
          <p:cNvPr id="3074" name="Picture 2" descr="C:\Users\USER\Desktop\KOBI SUNUM 2014\18090050_ibirliikop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5488" y="3861048"/>
            <a:ext cx="4068960" cy="2592288"/>
          </a:xfrm>
          <a:prstGeom prst="rect">
            <a:avLst/>
          </a:prstGeom>
          <a:noFill/>
        </p:spPr>
      </p:pic>
      <p:pic>
        <p:nvPicPr>
          <p:cNvPr id="3075" name="Picture 3" descr="C:\Users\USER\Desktop\KOBI SUNUM 2014\untitl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789040"/>
            <a:ext cx="4001786" cy="2663007"/>
          </a:xfrm>
          <a:prstGeom prst="rect">
            <a:avLst/>
          </a:prstGeom>
          <a:noFill/>
        </p:spPr>
      </p:pic>
      <p:pic>
        <p:nvPicPr>
          <p:cNvPr id="6" name="Picture 2" descr="D:\27.03.2012 _ Logolar\MEDİKÜM\MEDİKÜM1 LOGO ÇALIŞMASI - Kopy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399" y="6275624"/>
            <a:ext cx="971599" cy="582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5937523"/>
          </a:xfrm>
        </p:spPr>
        <p:txBody>
          <a:bodyPr>
            <a:normAutofit/>
          </a:bodyPr>
          <a:lstStyle/>
          <a:p>
            <a:r>
              <a:rPr lang="tr-TR" sz="2400" b="1" dirty="0" smtClean="0">
                <a:solidFill>
                  <a:srgbClr val="FFFF00"/>
                </a:solidFill>
              </a:rPr>
              <a:t>SORUN : </a:t>
            </a:r>
            <a:r>
              <a:rPr lang="tr-TR" sz="2400" b="1" dirty="0" smtClean="0">
                <a:solidFill>
                  <a:srgbClr val="FFC000"/>
                </a:solidFill>
              </a:rPr>
              <a:t>“VASIFLI İNSAN” </a:t>
            </a:r>
            <a:r>
              <a:rPr lang="tr-TR" sz="2400" dirty="0" smtClean="0"/>
              <a:t>KAYNAKLARININ YETERSİZLİĞİ…</a:t>
            </a:r>
          </a:p>
          <a:p>
            <a:r>
              <a:rPr lang="tr-TR" sz="2400" b="1" dirty="0" smtClean="0">
                <a:solidFill>
                  <a:srgbClr val="FFFF00"/>
                </a:solidFill>
              </a:rPr>
              <a:t>ÇÖZÜM :</a:t>
            </a:r>
            <a:r>
              <a:rPr lang="tr-TR" sz="2400" dirty="0" smtClean="0"/>
              <a:t>KISA ,ORTA ,UZUN VADELİ EĞİTİM PLANLAMALARININ YAPILMASI,</a:t>
            </a:r>
          </a:p>
          <a:p>
            <a:r>
              <a:rPr lang="tr-TR" sz="2400" b="1" dirty="0" smtClean="0">
                <a:solidFill>
                  <a:srgbClr val="FFC000"/>
                </a:solidFill>
              </a:rPr>
              <a:t>“NİTELİKLİ VASIFSIZ” </a:t>
            </a:r>
            <a:r>
              <a:rPr lang="tr-TR" sz="2400" dirty="0" smtClean="0"/>
              <a:t>HEDEF KİTLEYE İŞ BAŞI EĞİTİMLERİ İLE VASIF KAZANDIRILMASI ,</a:t>
            </a:r>
          </a:p>
          <a:p>
            <a:r>
              <a:rPr lang="tr-TR" sz="2400" b="1" u="sng" dirty="0" smtClean="0"/>
              <a:t>GENELDE ÇALIŞMADAN YAŞAYAN </a:t>
            </a:r>
            <a:r>
              <a:rPr lang="tr-TR" sz="2400" b="1" dirty="0" smtClean="0">
                <a:solidFill>
                  <a:srgbClr val="FFC000"/>
                </a:solidFill>
              </a:rPr>
              <a:t>“NİTELİKSİZ VASIFSIZ” </a:t>
            </a:r>
            <a:r>
              <a:rPr lang="tr-TR" sz="2400" b="1" dirty="0" smtClean="0"/>
              <a:t>HEDEF KİTLEYE </a:t>
            </a:r>
            <a:r>
              <a:rPr lang="tr-TR" sz="2400" dirty="0" smtClean="0"/>
              <a:t>İŞ BAŞI EĞİTİMLERİ YANI SIRA “</a:t>
            </a:r>
            <a:r>
              <a:rPr lang="tr-TR" sz="2400" b="1" dirty="0" smtClean="0">
                <a:solidFill>
                  <a:srgbClr val="FFC000"/>
                </a:solidFill>
              </a:rPr>
              <a:t>ÇALIŞMAYA ÖZENDİRİCİ” , “GEREKİRSE ZORLAYICI” </a:t>
            </a:r>
            <a:r>
              <a:rPr lang="tr-TR" sz="4000" b="1" u="sng" dirty="0" smtClean="0">
                <a:solidFill>
                  <a:srgbClr val="FFC000"/>
                </a:solidFill>
              </a:rPr>
              <a:t>KANUNİ</a:t>
            </a:r>
            <a:r>
              <a:rPr lang="tr-TR" sz="2400" b="1" dirty="0" smtClean="0">
                <a:solidFill>
                  <a:srgbClr val="FFC000"/>
                </a:solidFill>
              </a:rPr>
              <a:t> TEDBİRLER ALINMASI …</a:t>
            </a:r>
            <a:endParaRPr lang="tr-TR" sz="2400" b="1" dirty="0">
              <a:solidFill>
                <a:srgbClr val="FFC000"/>
              </a:solidFill>
            </a:endParaRPr>
          </a:p>
        </p:txBody>
      </p:sp>
      <p:pic>
        <p:nvPicPr>
          <p:cNvPr id="4098" name="Picture 2" descr="C:\Users\USER\Desktop\KOBI SUNUM 2014\insan-kaynaklari-yoneti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25144"/>
            <a:ext cx="2880320" cy="1971786"/>
          </a:xfrm>
          <a:prstGeom prst="rect">
            <a:avLst/>
          </a:prstGeom>
          <a:noFill/>
        </p:spPr>
      </p:pic>
      <p:pic>
        <p:nvPicPr>
          <p:cNvPr id="5" name="Picture 2" descr="D:\27.03.2012 _ Logolar\MEDİKÜM\MEDİKÜM1 LOGO ÇALIŞMASI - Kop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399" y="6275624"/>
            <a:ext cx="971599" cy="582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404664"/>
            <a:ext cx="8856984" cy="5904656"/>
          </a:xfrm>
        </p:spPr>
        <p:txBody>
          <a:bodyPr>
            <a:normAutofit fontScale="77500" lnSpcReduction="20000"/>
          </a:bodyPr>
          <a:lstStyle/>
          <a:p>
            <a:r>
              <a:rPr lang="tr-TR" sz="3100" b="1" dirty="0" smtClean="0">
                <a:solidFill>
                  <a:srgbClr val="FFFF00"/>
                </a:solidFill>
              </a:rPr>
              <a:t>SORUN :</a:t>
            </a:r>
            <a:r>
              <a:rPr lang="tr-TR" sz="3100" dirty="0" smtClean="0"/>
              <a:t>ÜNİVERSİTE/KAMU-SANAYİ ,İŞBİRLİĞİNİN YETERSİZLİĞİ, KAYITDIŞILIK(İLLEGAL ALIŞVERİŞ)…</a:t>
            </a:r>
          </a:p>
          <a:p>
            <a:endParaRPr lang="tr-TR" sz="2800" dirty="0" smtClean="0"/>
          </a:p>
          <a:p>
            <a:endParaRPr lang="tr-TR" sz="2800" dirty="0" smtClean="0"/>
          </a:p>
          <a:p>
            <a:pPr algn="ctr">
              <a:buNone/>
            </a:pPr>
            <a:r>
              <a:rPr lang="tr-TR" sz="4600" b="1" dirty="0" smtClean="0">
                <a:solidFill>
                  <a:srgbClr val="FFFF00"/>
                </a:solidFill>
              </a:rPr>
              <a:t>“ÖĞRETİM ÜYELERİMİZ MUTLU DURGUNLUK YAŞIYOR”(Samsun -2023’e 10 KALA toplantısı Rektörlerimizin ifadesidir…)</a:t>
            </a:r>
          </a:p>
          <a:p>
            <a:endParaRPr lang="tr-TR" sz="2800" dirty="0" smtClean="0"/>
          </a:p>
          <a:p>
            <a:pPr>
              <a:buNone/>
            </a:pPr>
            <a:endParaRPr lang="tr-TR" sz="2800" dirty="0" smtClean="0"/>
          </a:p>
          <a:p>
            <a:r>
              <a:rPr lang="tr-TR" sz="2800" b="1" dirty="0" smtClean="0">
                <a:solidFill>
                  <a:srgbClr val="FFFF00"/>
                </a:solidFill>
              </a:rPr>
              <a:t>ÇÖZÜM :</a:t>
            </a:r>
            <a:r>
              <a:rPr lang="tr-TR" sz="2800" dirty="0" smtClean="0"/>
              <a:t> “</a:t>
            </a:r>
            <a:r>
              <a:rPr lang="tr-TR" sz="2800" dirty="0" smtClean="0">
                <a:solidFill>
                  <a:srgbClr val="FFC000"/>
                </a:solidFill>
              </a:rPr>
              <a:t>KARŞILIKLI FAYDALANMA” </a:t>
            </a:r>
            <a:r>
              <a:rPr lang="tr-TR" sz="2800" dirty="0" smtClean="0"/>
              <a:t>MODELLERİNİN, “</a:t>
            </a:r>
            <a:r>
              <a:rPr lang="tr-TR" sz="2800" dirty="0" smtClean="0">
                <a:solidFill>
                  <a:srgbClr val="FFC000"/>
                </a:solidFill>
              </a:rPr>
              <a:t>PERFORMANS-ÖDÜL SİSTEMLERİNİN” </a:t>
            </a:r>
            <a:r>
              <a:rPr lang="tr-TR" sz="2800" dirty="0" smtClean="0"/>
              <a:t>TANIMLANARAK </a:t>
            </a:r>
            <a:r>
              <a:rPr lang="tr-TR" sz="2800" b="1" dirty="0" smtClean="0"/>
              <a:t>ALIŞVERİŞLERİN LEGALİZE EDİLMESİ….</a:t>
            </a:r>
            <a:r>
              <a:rPr lang="tr-TR" sz="2800" dirty="0" smtClean="0"/>
              <a:t>EMEK VERİLEREK </a:t>
            </a:r>
            <a:r>
              <a:rPr lang="tr-TR" sz="2800" b="1" dirty="0" smtClean="0"/>
              <a:t>VERGİLENDİRİLMİŞ HELAL KAZANÇ </a:t>
            </a:r>
            <a:r>
              <a:rPr lang="tr-TR" sz="2800" dirty="0" smtClean="0"/>
              <a:t>HALİNE GETİRİLMESİ . </a:t>
            </a:r>
          </a:p>
          <a:p>
            <a:endParaRPr lang="tr-TR" sz="2800" b="1" dirty="0" smtClean="0">
              <a:solidFill>
                <a:srgbClr val="FFC000"/>
              </a:solidFill>
            </a:endParaRPr>
          </a:p>
          <a:p>
            <a:pPr algn="ctr">
              <a:buNone/>
            </a:pPr>
            <a:r>
              <a:rPr lang="tr-TR" sz="4300" b="1" dirty="0" smtClean="0">
                <a:solidFill>
                  <a:srgbClr val="FFC000"/>
                </a:solidFill>
              </a:rPr>
              <a:t>BANANECİLİĞİN ÖNÜNE GEÇİLMESİ….</a:t>
            </a:r>
          </a:p>
          <a:p>
            <a:endParaRPr lang="tr-TR" sz="2800" b="1" dirty="0" smtClean="0">
              <a:solidFill>
                <a:srgbClr val="FFC000"/>
              </a:solidFill>
            </a:endParaRPr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5" name="Picture 2" descr="D:\27.03.2012 _ Logolar\MEDİKÜM\MEDİKÜM1 LOGO ÇALIŞMASI - Kop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399" y="6275624"/>
            <a:ext cx="971599" cy="582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2332037"/>
            <a:ext cx="8964488" cy="4525963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rgbClr val="FFFF00"/>
                </a:solidFill>
              </a:rPr>
              <a:t>SORUN : </a:t>
            </a:r>
            <a:r>
              <a:rPr lang="tr-TR" dirty="0" smtClean="0"/>
              <a:t>KOBİLERİN BÜYÜKLÜĞÜNÜN ULUSLAR ARASI REKEBET EDECEK DÜZEYDE OLMAMASI ….</a:t>
            </a:r>
          </a:p>
          <a:p>
            <a:r>
              <a:rPr lang="tr-TR" b="1" dirty="0" smtClean="0">
                <a:solidFill>
                  <a:srgbClr val="FFFF00"/>
                </a:solidFill>
              </a:rPr>
              <a:t>ÇÖZÜM :</a:t>
            </a:r>
            <a:r>
              <a:rPr lang="tr-TR" dirty="0" smtClean="0"/>
              <a:t>JAPONYA ,G. KORE , ÇİN VB. MODELLERİN İNCELENEREK , </a:t>
            </a:r>
            <a:r>
              <a:rPr lang="tr-TR" b="1" u="sng" dirty="0" smtClean="0">
                <a:solidFill>
                  <a:srgbClr val="FFC000"/>
                </a:solidFill>
              </a:rPr>
              <a:t>ÜLKEMİZ KÜLTÜRÜNE </a:t>
            </a:r>
            <a:r>
              <a:rPr lang="tr-TR" dirty="0" smtClean="0"/>
              <a:t>UYGUN </a:t>
            </a:r>
            <a:r>
              <a:rPr lang="tr-TR" sz="4400" b="1" dirty="0" smtClean="0">
                <a:solidFill>
                  <a:srgbClr val="FFC000"/>
                </a:solidFill>
              </a:rPr>
              <a:t>“DEVLET-FİRMA EL ELE”(ÖZERK) </a:t>
            </a:r>
            <a:r>
              <a:rPr lang="tr-TR" dirty="0" smtClean="0"/>
              <a:t>MODELLERİNİN EN KISA ZAMANDA GELİŞTİRİLEREK HAYATA GEÇİRİLMESİ ……</a:t>
            </a:r>
          </a:p>
        </p:txBody>
      </p:sp>
      <p:pic>
        <p:nvPicPr>
          <p:cNvPr id="5" name="Picture 2" descr="D:\27.03.2012 _ Logolar\MEDİKÜM\MEDİKÜM1 LOGO ÇALIŞMASI - Kop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399" y="6275624"/>
            <a:ext cx="971599" cy="582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Metin kutusu"/>
          <p:cNvSpPr txBox="1"/>
          <p:nvPr/>
        </p:nvSpPr>
        <p:spPr>
          <a:xfrm>
            <a:off x="251520" y="188640"/>
            <a:ext cx="86222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FFFF00"/>
                </a:solidFill>
              </a:rPr>
              <a:t>İLETİŞİM , ULAŞIM DERKEN DÜNYA KÜÇÜLDÜ ; </a:t>
            </a:r>
            <a:r>
              <a:rPr lang="tr-TR" sz="3200" b="1" dirty="0" smtClean="0">
                <a:solidFill>
                  <a:srgbClr val="FFFF00"/>
                </a:solidFill>
              </a:rPr>
              <a:t>GLOBALLEŞME</a:t>
            </a:r>
            <a:endParaRPr lang="tr-TR" sz="3200" b="1" dirty="0">
              <a:solidFill>
                <a:srgbClr val="FFFF00"/>
              </a:solidFill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613742" y="836712"/>
            <a:ext cx="74836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FF00"/>
                </a:solidFill>
              </a:rPr>
              <a:t>ANCAK SANAYİCİMİZİN ALGI DÜZEYİ </a:t>
            </a:r>
          </a:p>
          <a:p>
            <a:pPr algn="ctr"/>
            <a:r>
              <a:rPr lang="tr-TR" sz="3600" b="1" dirty="0" smtClean="0">
                <a:solidFill>
                  <a:srgbClr val="FFFF00"/>
                </a:solidFill>
              </a:rPr>
              <a:t>HENÜZ YETERİNCE GLOBALLEŞEMEDİ..</a:t>
            </a:r>
            <a:endParaRPr lang="tr-TR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4525963"/>
          </a:xfrm>
        </p:spPr>
        <p:txBody>
          <a:bodyPr>
            <a:normAutofit/>
          </a:bodyPr>
          <a:lstStyle/>
          <a:p>
            <a:r>
              <a:rPr lang="tr-TR" sz="3000" b="1" dirty="0" smtClean="0">
                <a:solidFill>
                  <a:srgbClr val="FFFF00"/>
                </a:solidFill>
              </a:rPr>
              <a:t>SORUN : </a:t>
            </a:r>
            <a:r>
              <a:rPr lang="tr-TR" sz="3000" dirty="0" smtClean="0"/>
              <a:t>AR-GE ve İNOVASYON YETERSİZLİĞİ …</a:t>
            </a:r>
          </a:p>
          <a:p>
            <a:r>
              <a:rPr lang="tr-TR" sz="3000" b="1" dirty="0" smtClean="0">
                <a:solidFill>
                  <a:srgbClr val="FFFF00"/>
                </a:solidFill>
              </a:rPr>
              <a:t>ÇÖZÜM : </a:t>
            </a:r>
            <a:r>
              <a:rPr lang="tr-TR" sz="3000" dirty="0" smtClean="0"/>
              <a:t>AR-GE ve İNOVASYON </a:t>
            </a:r>
            <a:r>
              <a:rPr lang="tr-TR" b="1" dirty="0" smtClean="0">
                <a:solidFill>
                  <a:srgbClr val="FFC000"/>
                </a:solidFill>
              </a:rPr>
              <a:t>RAHAT KAFA İLE YAPILABİLECEK İŞLER</a:t>
            </a:r>
            <a:r>
              <a:rPr lang="tr-TR" sz="3000" dirty="0" smtClean="0"/>
              <a:t> </a:t>
            </a:r>
            <a:r>
              <a:rPr lang="tr-TR" sz="2400" dirty="0" smtClean="0"/>
              <a:t>OLUP YUKARIDA BAHSETTİĞİMİZ VE UNUTUP BAHSEDEMEDİĞİMİZ SORUNLARIN ÇÖZÜLMESİ İLE BİRLİKTE AR-GE ve İNOVASYON KENDİLİĞİNDEN GELECEKTİR…..</a:t>
            </a:r>
            <a:endParaRPr lang="tr-TR" sz="2400" dirty="0"/>
          </a:p>
        </p:txBody>
      </p:sp>
      <p:pic>
        <p:nvPicPr>
          <p:cNvPr id="7170" name="Picture 2" descr="C:\Documents and Settings\user\Desktop\765a08be-60ee-4ad1-9970-5c5472fcde38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852936"/>
            <a:ext cx="3960440" cy="3071362"/>
          </a:xfrm>
          <a:prstGeom prst="rect">
            <a:avLst/>
          </a:prstGeom>
          <a:noFill/>
        </p:spPr>
      </p:pic>
      <p:pic>
        <p:nvPicPr>
          <p:cNvPr id="7171" name="Picture 3" descr="C:\Documents and Settings\user\Desktop\is-adam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852936"/>
            <a:ext cx="4104456" cy="3088603"/>
          </a:xfrm>
          <a:prstGeom prst="rect">
            <a:avLst/>
          </a:prstGeom>
          <a:noFill/>
        </p:spPr>
      </p:pic>
      <p:sp>
        <p:nvSpPr>
          <p:cNvPr id="6" name="5 Metin kutusu"/>
          <p:cNvSpPr txBox="1"/>
          <p:nvPr/>
        </p:nvSpPr>
        <p:spPr>
          <a:xfrm>
            <a:off x="467544" y="6093296"/>
            <a:ext cx="8295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FFC000"/>
                </a:solidFill>
              </a:rPr>
              <a:t>SİZCE HANGİSİ AR-GE ve İNOVASYONA DAHA YAKIN DURUYOR ?</a:t>
            </a:r>
            <a:endParaRPr lang="tr-TR" sz="24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116632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dirty="0" smtClean="0">
                <a:solidFill>
                  <a:srgbClr val="FFC000"/>
                </a:solidFill>
              </a:rPr>
              <a:t>MEDİKÜM(SAMSUN MEDİKAL SANAYİ KÜMELENME DERNEĞİ) KİMDİR ?</a:t>
            </a:r>
          </a:p>
          <a:p>
            <a:pPr algn="ctr">
              <a:buNone/>
            </a:pPr>
            <a:r>
              <a:rPr lang="tr-TR" sz="2800" dirty="0" smtClean="0"/>
              <a:t>YAKLAŞIK </a:t>
            </a:r>
            <a:r>
              <a:rPr lang="tr-TR" sz="2800" b="1" dirty="0" smtClean="0">
                <a:solidFill>
                  <a:srgbClr val="FFC000"/>
                </a:solidFill>
              </a:rPr>
              <a:t>40 YILLIK </a:t>
            </a:r>
            <a:r>
              <a:rPr lang="tr-TR" sz="2800" dirty="0" smtClean="0"/>
              <a:t>MEDİKAL SEKTÖR ÜRETİM GEÇMİŞİ OLAN </a:t>
            </a:r>
            <a:r>
              <a:rPr lang="tr-TR" sz="2800" b="1" dirty="0" smtClean="0">
                <a:solidFill>
                  <a:srgbClr val="FFC000"/>
                </a:solidFill>
              </a:rPr>
              <a:t>SAMSUN</a:t>
            </a:r>
            <a:r>
              <a:rPr lang="tr-TR" sz="2800" dirty="0" smtClean="0"/>
              <a:t>’DA , YAKLAŞIK </a:t>
            </a:r>
            <a:r>
              <a:rPr lang="tr-TR" sz="2800" b="1" dirty="0" smtClean="0">
                <a:solidFill>
                  <a:srgbClr val="FFC000"/>
                </a:solidFill>
              </a:rPr>
              <a:t>45 ÜRETİCİ </a:t>
            </a:r>
            <a:r>
              <a:rPr lang="tr-TR" sz="2800" dirty="0" smtClean="0"/>
              <a:t>FİRMA TARAFINDAN KURULMUŞ , AMAÇLARI ARASINDA </a:t>
            </a:r>
            <a:r>
              <a:rPr lang="tr-TR" sz="2800" b="1" dirty="0" smtClean="0">
                <a:solidFill>
                  <a:srgbClr val="FFC000"/>
                </a:solidFill>
              </a:rPr>
              <a:t>KÜMELENME</a:t>
            </a:r>
            <a:r>
              <a:rPr lang="tr-TR" sz="2800" dirty="0" smtClean="0"/>
              <a:t> ÇALIŞMALARINA KATKI VERMEK , SAMSUN’A “</a:t>
            </a:r>
            <a:r>
              <a:rPr lang="tr-TR" sz="2800" b="1" dirty="0" smtClean="0">
                <a:solidFill>
                  <a:srgbClr val="FFC000"/>
                </a:solidFill>
              </a:rPr>
              <a:t>MEDİKAL İHTİSAS ORGANİZE SANAYİ BÖLGESİ” </a:t>
            </a:r>
            <a:r>
              <a:rPr lang="tr-TR" sz="2800" dirty="0" smtClean="0"/>
              <a:t>KAZANDIRMAK OLAN DERNEKTİR…</a:t>
            </a:r>
          </a:p>
          <a:p>
            <a:pPr algn="ctr">
              <a:buNone/>
            </a:pPr>
            <a:endParaRPr lang="tr-TR" sz="2800" dirty="0" smtClean="0"/>
          </a:p>
        </p:txBody>
      </p:sp>
      <p:pic>
        <p:nvPicPr>
          <p:cNvPr id="6" name="Picture 2" descr="C:\Users\Exper\Desktop\LOGO\mediküm b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28" y="4509119"/>
            <a:ext cx="3076912" cy="230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Exper\Desktop\DSC001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0156" y="4508500"/>
            <a:ext cx="2894012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Users\Exper\Desktop\LOGO\DSC002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36692" y="4508500"/>
            <a:ext cx="3071812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2">
                <a:tint val="80000"/>
                <a:satMod val="300000"/>
              </a:schemeClr>
            </a:gs>
            <a:gs pos="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5688632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tr-TR" sz="4800" b="1" dirty="0" smtClean="0">
                <a:solidFill>
                  <a:srgbClr val="FFFF00"/>
                </a:solidFill>
              </a:rPr>
              <a:t>İLK ve EN BÜYÜK SORUN </a:t>
            </a:r>
          </a:p>
          <a:p>
            <a:pPr>
              <a:buNone/>
            </a:pPr>
            <a:r>
              <a:rPr lang="tr-TR" b="1" dirty="0" smtClean="0">
                <a:solidFill>
                  <a:srgbClr val="FFC000"/>
                </a:solidFill>
              </a:rPr>
              <a:t>	</a:t>
            </a:r>
          </a:p>
          <a:p>
            <a:pPr algn="ctr">
              <a:buNone/>
            </a:pPr>
            <a:r>
              <a:rPr lang="tr-TR" sz="8800" b="1" dirty="0" smtClean="0">
                <a:solidFill>
                  <a:srgbClr val="FFC000"/>
                </a:solidFill>
              </a:rPr>
              <a:t>“NİYET , İNANÇ ve GÜVEN YETERSİZLİĞİ”</a:t>
            </a:r>
          </a:p>
          <a:p>
            <a:pPr algn="ctr">
              <a:buNone/>
            </a:pPr>
            <a:endParaRPr lang="tr-TR" sz="3800" b="1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tr-TR" sz="3800" b="1" dirty="0" smtClean="0">
                <a:solidFill>
                  <a:srgbClr val="FFFF00"/>
                </a:solidFill>
              </a:rPr>
              <a:t>ÇÖZÜM: DEVLET-MİLLET ELELE NİYET ETMEK , İNAMAK , GÜVENMEKTİR</a:t>
            </a:r>
            <a:endParaRPr lang="tr-TR" sz="3800" dirty="0">
              <a:solidFill>
                <a:srgbClr val="FFFF00"/>
              </a:solidFill>
            </a:endParaRPr>
          </a:p>
        </p:txBody>
      </p:sp>
      <p:pic>
        <p:nvPicPr>
          <p:cNvPr id="5" name="Picture 2" descr="D:\27.03.2012 _ Logolar\MEDİKÜM\MEDİKÜM1 LOGO ÇALIŞMASI - Kop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1599" cy="582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tr-TR" sz="3200" b="1" dirty="0" smtClean="0">
                <a:solidFill>
                  <a:srgbClr val="FFC000"/>
                </a:solidFill>
              </a:rPr>
              <a:t>SAMSUN’DA HANGİ MEDİKAL  ÜRÜNLER ÜRETİLİR ?</a:t>
            </a:r>
            <a:endParaRPr lang="tr-TR" sz="3200" b="1" dirty="0">
              <a:solidFill>
                <a:srgbClr val="FFC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328592"/>
          </a:xfrm>
        </p:spPr>
        <p:txBody>
          <a:bodyPr numCol="2">
            <a:normAutofit fontScale="70000" lnSpcReduction="20000"/>
          </a:bodyPr>
          <a:lstStyle/>
          <a:p>
            <a:r>
              <a:rPr lang="tr-TR" b="1" dirty="0" smtClean="0">
                <a:solidFill>
                  <a:srgbClr val="FFFF00"/>
                </a:solidFill>
              </a:rPr>
              <a:t>Cerrahi Aletler</a:t>
            </a:r>
          </a:p>
          <a:p>
            <a:r>
              <a:rPr lang="tr-TR" b="1" dirty="0" smtClean="0">
                <a:solidFill>
                  <a:srgbClr val="FFFF00"/>
                </a:solidFill>
              </a:rPr>
              <a:t>Sterilizasyon kutuları</a:t>
            </a:r>
          </a:p>
          <a:p>
            <a:r>
              <a:rPr lang="tr-TR" b="1" dirty="0" smtClean="0">
                <a:solidFill>
                  <a:srgbClr val="FFFF00"/>
                </a:solidFill>
              </a:rPr>
              <a:t>İşitme cihazları</a:t>
            </a:r>
          </a:p>
          <a:p>
            <a:r>
              <a:rPr lang="tr-TR" b="1" dirty="0" smtClean="0">
                <a:solidFill>
                  <a:srgbClr val="FFFF00"/>
                </a:solidFill>
              </a:rPr>
              <a:t>Medikal Gaz sistemleri (Vanalar , borular , tesisat )</a:t>
            </a:r>
          </a:p>
          <a:p>
            <a:r>
              <a:rPr lang="tr-TR" b="1" dirty="0" smtClean="0">
                <a:solidFill>
                  <a:srgbClr val="FFFF00"/>
                </a:solidFill>
              </a:rPr>
              <a:t>Röntgen </a:t>
            </a:r>
            <a:r>
              <a:rPr lang="tr-TR" b="1" dirty="0" err="1" smtClean="0">
                <a:solidFill>
                  <a:srgbClr val="FFFF00"/>
                </a:solidFill>
              </a:rPr>
              <a:t>Makinaları</a:t>
            </a:r>
            <a:endParaRPr lang="tr-TR" b="1" dirty="0" smtClean="0">
              <a:solidFill>
                <a:srgbClr val="FFFF00"/>
              </a:solidFill>
            </a:endParaRPr>
          </a:p>
          <a:p>
            <a:r>
              <a:rPr lang="tr-TR" b="1" dirty="0" smtClean="0">
                <a:solidFill>
                  <a:srgbClr val="FFFF00"/>
                </a:solidFill>
              </a:rPr>
              <a:t>Steril </a:t>
            </a:r>
            <a:r>
              <a:rPr lang="tr-TR" b="1" dirty="0" err="1" smtClean="0">
                <a:solidFill>
                  <a:srgbClr val="FFFF00"/>
                </a:solidFill>
              </a:rPr>
              <a:t>Farmasötik</a:t>
            </a:r>
            <a:r>
              <a:rPr lang="tr-TR" b="1" dirty="0" smtClean="0">
                <a:solidFill>
                  <a:srgbClr val="FFFF00"/>
                </a:solidFill>
              </a:rPr>
              <a:t> Ampul</a:t>
            </a:r>
          </a:p>
          <a:p>
            <a:r>
              <a:rPr lang="tr-TR" b="1" dirty="0" smtClean="0">
                <a:solidFill>
                  <a:srgbClr val="FFFF00"/>
                </a:solidFill>
              </a:rPr>
              <a:t>Ameliyathane terlikleri</a:t>
            </a:r>
          </a:p>
          <a:p>
            <a:r>
              <a:rPr lang="tr-TR" b="1" dirty="0" smtClean="0">
                <a:solidFill>
                  <a:srgbClr val="FFFF00"/>
                </a:solidFill>
              </a:rPr>
              <a:t>Medikal tekstil</a:t>
            </a:r>
          </a:p>
          <a:p>
            <a:r>
              <a:rPr lang="tr-TR" b="1" dirty="0" smtClean="0">
                <a:solidFill>
                  <a:srgbClr val="FFFF00"/>
                </a:solidFill>
              </a:rPr>
              <a:t>Otoklav</a:t>
            </a:r>
          </a:p>
          <a:p>
            <a:r>
              <a:rPr lang="tr-TR" b="1" dirty="0" smtClean="0">
                <a:solidFill>
                  <a:srgbClr val="FFFF00"/>
                </a:solidFill>
              </a:rPr>
              <a:t>Sedye</a:t>
            </a:r>
          </a:p>
          <a:p>
            <a:r>
              <a:rPr lang="tr-TR" b="1" dirty="0" err="1" smtClean="0">
                <a:solidFill>
                  <a:srgbClr val="FFFF00"/>
                </a:solidFill>
              </a:rPr>
              <a:t>Ortez</a:t>
            </a:r>
            <a:r>
              <a:rPr lang="tr-TR" b="1" dirty="0" smtClean="0">
                <a:solidFill>
                  <a:srgbClr val="FFFF00"/>
                </a:solidFill>
              </a:rPr>
              <a:t> , Protez</a:t>
            </a:r>
          </a:p>
          <a:p>
            <a:r>
              <a:rPr lang="tr-TR" b="1" dirty="0" smtClean="0">
                <a:solidFill>
                  <a:srgbClr val="FFFF00"/>
                </a:solidFill>
              </a:rPr>
              <a:t>Sakat arabaları</a:t>
            </a:r>
          </a:p>
          <a:p>
            <a:r>
              <a:rPr lang="tr-TR" b="1" dirty="0" smtClean="0">
                <a:solidFill>
                  <a:srgbClr val="FFFF00"/>
                </a:solidFill>
              </a:rPr>
              <a:t>Tekerlekli Sandalye</a:t>
            </a:r>
          </a:p>
          <a:p>
            <a:r>
              <a:rPr lang="tr-TR" b="1" dirty="0" smtClean="0">
                <a:solidFill>
                  <a:srgbClr val="FFFF00"/>
                </a:solidFill>
              </a:rPr>
              <a:t>Hasta altı bezi</a:t>
            </a:r>
          </a:p>
          <a:p>
            <a:r>
              <a:rPr lang="tr-TR" b="1" dirty="0" smtClean="0">
                <a:solidFill>
                  <a:srgbClr val="FFFF00"/>
                </a:solidFill>
              </a:rPr>
              <a:t>Cerrahi Motorlar</a:t>
            </a:r>
          </a:p>
          <a:p>
            <a:r>
              <a:rPr lang="tr-TR" b="1" dirty="0" smtClean="0">
                <a:solidFill>
                  <a:srgbClr val="FFFF00"/>
                </a:solidFill>
              </a:rPr>
              <a:t>Ortopedik </a:t>
            </a:r>
            <a:r>
              <a:rPr lang="tr-TR" b="1" dirty="0" err="1" smtClean="0">
                <a:solidFill>
                  <a:srgbClr val="FFFF00"/>
                </a:solidFill>
              </a:rPr>
              <a:t>implantlar</a:t>
            </a:r>
            <a:endParaRPr lang="tr-TR" b="1" dirty="0" smtClean="0">
              <a:solidFill>
                <a:srgbClr val="FFFF00"/>
              </a:solidFill>
            </a:endParaRPr>
          </a:p>
          <a:p>
            <a:r>
              <a:rPr lang="tr-TR" b="1" dirty="0" smtClean="0">
                <a:solidFill>
                  <a:srgbClr val="FFFF00"/>
                </a:solidFill>
              </a:rPr>
              <a:t>Cerrahi kesici uçlar</a:t>
            </a:r>
          </a:p>
          <a:p>
            <a:r>
              <a:rPr lang="tr-TR" b="1" dirty="0" smtClean="0">
                <a:solidFill>
                  <a:srgbClr val="FFFF00"/>
                </a:solidFill>
              </a:rPr>
              <a:t>Veteriner </a:t>
            </a:r>
            <a:r>
              <a:rPr lang="tr-TR" b="1" dirty="0" err="1" smtClean="0">
                <a:solidFill>
                  <a:srgbClr val="FFFF00"/>
                </a:solidFill>
              </a:rPr>
              <a:t>Cerr</a:t>
            </a:r>
            <a:r>
              <a:rPr lang="tr-TR" b="1" dirty="0" smtClean="0">
                <a:solidFill>
                  <a:srgbClr val="FFFF00"/>
                </a:solidFill>
              </a:rPr>
              <a:t>. Aletler</a:t>
            </a:r>
          </a:p>
          <a:p>
            <a:r>
              <a:rPr lang="tr-TR" b="1" dirty="0" smtClean="0">
                <a:solidFill>
                  <a:srgbClr val="FFFF00"/>
                </a:solidFill>
              </a:rPr>
              <a:t>Ameliyathane ekipmanları</a:t>
            </a:r>
          </a:p>
          <a:p>
            <a:r>
              <a:rPr lang="tr-TR" b="1" dirty="0" smtClean="0">
                <a:solidFill>
                  <a:srgbClr val="FFFF00"/>
                </a:solidFill>
              </a:rPr>
              <a:t>Hasta yatakları</a:t>
            </a:r>
          </a:p>
          <a:p>
            <a:r>
              <a:rPr lang="tr-TR" b="1" dirty="0" smtClean="0">
                <a:solidFill>
                  <a:srgbClr val="FFFF00"/>
                </a:solidFill>
              </a:rPr>
              <a:t>Steril Gazlı bez</a:t>
            </a:r>
          </a:p>
          <a:p>
            <a:r>
              <a:rPr lang="tr-TR" b="1" dirty="0" smtClean="0">
                <a:solidFill>
                  <a:srgbClr val="FFFF00"/>
                </a:solidFill>
              </a:rPr>
              <a:t>Medikal Cihaz Yazılımları</a:t>
            </a:r>
          </a:p>
          <a:p>
            <a:r>
              <a:rPr lang="tr-TR" b="1" dirty="0" smtClean="0">
                <a:solidFill>
                  <a:srgbClr val="FFFF00"/>
                </a:solidFill>
              </a:rPr>
              <a:t>Medikal Silikon Contalar</a:t>
            </a:r>
          </a:p>
          <a:p>
            <a:r>
              <a:rPr lang="tr-TR" b="1" dirty="0" smtClean="0">
                <a:solidFill>
                  <a:srgbClr val="FFFF00"/>
                </a:solidFill>
              </a:rPr>
              <a:t>Ceset torbaları</a:t>
            </a:r>
          </a:p>
          <a:p>
            <a:r>
              <a:rPr lang="tr-TR" b="1" dirty="0" smtClean="0">
                <a:solidFill>
                  <a:srgbClr val="FFFF00"/>
                </a:solidFill>
              </a:rPr>
              <a:t>Hastane Mobilyaları</a:t>
            </a:r>
          </a:p>
          <a:p>
            <a:r>
              <a:rPr lang="tr-TR" b="1" dirty="0" smtClean="0">
                <a:solidFill>
                  <a:srgbClr val="FFFF00"/>
                </a:solidFill>
              </a:rPr>
              <a:t>Medikal atık Kutuları</a:t>
            </a:r>
          </a:p>
          <a:p>
            <a:r>
              <a:rPr lang="tr-TR" b="1" dirty="0" smtClean="0">
                <a:solidFill>
                  <a:srgbClr val="FFFF00"/>
                </a:solidFill>
              </a:rPr>
              <a:t>Enjektör ucu imha </a:t>
            </a:r>
            <a:r>
              <a:rPr lang="tr-TR" b="1" dirty="0" err="1" smtClean="0">
                <a:solidFill>
                  <a:srgbClr val="FFFF00"/>
                </a:solidFill>
              </a:rPr>
              <a:t>makinaları</a:t>
            </a:r>
            <a:endParaRPr lang="tr-TR" b="1" dirty="0" smtClean="0">
              <a:solidFill>
                <a:srgbClr val="FFFF00"/>
              </a:solidFill>
            </a:endParaRPr>
          </a:p>
          <a:p>
            <a:r>
              <a:rPr lang="tr-TR" b="1" dirty="0" smtClean="0">
                <a:solidFill>
                  <a:srgbClr val="FFFF00"/>
                </a:solidFill>
              </a:rPr>
              <a:t>Medikal Gazlar</a:t>
            </a:r>
          </a:p>
          <a:p>
            <a:r>
              <a:rPr lang="tr-TR" b="1" dirty="0" smtClean="0">
                <a:solidFill>
                  <a:srgbClr val="FFFF00"/>
                </a:solidFill>
              </a:rPr>
              <a:t>Veteriner Ortopedik </a:t>
            </a:r>
            <a:r>
              <a:rPr lang="tr-TR" b="1" dirty="0" err="1" smtClean="0">
                <a:solidFill>
                  <a:srgbClr val="FFFF00"/>
                </a:solidFill>
              </a:rPr>
              <a:t>İmplantlar</a:t>
            </a:r>
            <a:endParaRPr lang="tr-TR" b="1" dirty="0" smtClean="0">
              <a:solidFill>
                <a:srgbClr val="FFFF00"/>
              </a:solidFill>
            </a:endParaRPr>
          </a:p>
          <a:p>
            <a:endParaRPr lang="tr-TR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332656"/>
            <a:ext cx="8352928" cy="2520280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KISACA MEDİKAL SEKTÖR ve KÜMELENME </a:t>
            </a:r>
            <a:br>
              <a:rPr lang="tr-TR" b="1" dirty="0" smtClean="0"/>
            </a:b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1268760"/>
            <a:ext cx="8605464" cy="5328592"/>
          </a:xfrm>
        </p:spPr>
        <p:txBody>
          <a:bodyPr>
            <a:normAutofit fontScale="92500" lnSpcReduction="10000"/>
          </a:bodyPr>
          <a:lstStyle/>
          <a:p>
            <a:endParaRPr lang="tr-TR" b="1" dirty="0" smtClean="0"/>
          </a:p>
          <a:p>
            <a:pPr marL="457200" indent="-457200" algn="ctr">
              <a:buNone/>
            </a:pPr>
            <a:r>
              <a:rPr lang="tr-TR" sz="2400" b="1" dirty="0" smtClean="0"/>
              <a:t>MEDİKAL İHTİYAÇLAR BÜTÇE AÇIĞI SEBEBİ OLUP </a:t>
            </a:r>
            <a:r>
              <a:rPr lang="tr-TR" sz="2400" b="1" dirty="0" smtClean="0">
                <a:solidFill>
                  <a:srgbClr val="FFC000"/>
                </a:solidFill>
              </a:rPr>
              <a:t>%85-90 </a:t>
            </a:r>
            <a:r>
              <a:rPr lang="tr-TR" sz="2400" b="1" dirty="0" smtClean="0"/>
              <a:t>ÜLKE İHTİYACI </a:t>
            </a:r>
            <a:r>
              <a:rPr lang="tr-TR" sz="2400" b="1" dirty="0" smtClean="0">
                <a:solidFill>
                  <a:srgbClr val="FFC000"/>
                </a:solidFill>
              </a:rPr>
              <a:t>İTHAL</a:t>
            </a:r>
            <a:r>
              <a:rPr lang="tr-TR" sz="2400" b="1" dirty="0" smtClean="0"/>
              <a:t> ÜRÜNLERLE KARŞILANMAKTADIR…</a:t>
            </a:r>
          </a:p>
          <a:p>
            <a:pPr marL="457200" indent="-457200" algn="ctr">
              <a:buNone/>
            </a:pPr>
            <a:endParaRPr lang="tr-TR" sz="2400" b="1" dirty="0" smtClean="0"/>
          </a:p>
          <a:p>
            <a:pPr marL="457200" indent="-457200" algn="ctr">
              <a:buNone/>
            </a:pPr>
            <a:r>
              <a:rPr lang="tr-TR" sz="2400" b="1" dirty="0" smtClean="0">
                <a:solidFill>
                  <a:srgbClr val="FFC000"/>
                </a:solidFill>
              </a:rPr>
              <a:t>STRATEJİK</a:t>
            </a:r>
            <a:r>
              <a:rPr lang="tr-TR" sz="2400" b="1" dirty="0" smtClean="0"/>
              <a:t> SEKTÖRLERDENDİR…</a:t>
            </a:r>
          </a:p>
          <a:p>
            <a:pPr marL="457200" indent="-457200" algn="ctr">
              <a:buNone/>
            </a:pPr>
            <a:endParaRPr lang="tr-TR" sz="2400" b="1" dirty="0" smtClean="0"/>
          </a:p>
          <a:p>
            <a:pPr marL="457200" indent="-457200" algn="ctr">
              <a:buNone/>
            </a:pPr>
            <a:r>
              <a:rPr lang="tr-TR" sz="2400" b="1" dirty="0" smtClean="0"/>
              <a:t>EMEK YOĞUN -İŞ GÜCÜ GEREKTİRDİĞİNDEN </a:t>
            </a:r>
            <a:r>
              <a:rPr lang="tr-TR" sz="2400" b="1" dirty="0" smtClean="0">
                <a:solidFill>
                  <a:srgbClr val="FFC000"/>
                </a:solidFill>
              </a:rPr>
              <a:t>İSTİHDAM</a:t>
            </a:r>
            <a:r>
              <a:rPr lang="tr-TR" sz="2400" b="1" dirty="0" smtClean="0"/>
              <a:t> ORANI YÜKSEKTİR…</a:t>
            </a:r>
          </a:p>
          <a:p>
            <a:pPr marL="457200" indent="-457200" algn="ctr">
              <a:buNone/>
            </a:pPr>
            <a:endParaRPr lang="tr-TR" sz="2400" b="1" dirty="0" smtClean="0"/>
          </a:p>
          <a:p>
            <a:pPr marL="457200" indent="-457200" algn="ctr">
              <a:buNone/>
            </a:pPr>
            <a:r>
              <a:rPr lang="tr-TR" sz="2400" b="1" dirty="0" smtClean="0">
                <a:solidFill>
                  <a:srgbClr val="FFC000"/>
                </a:solidFill>
              </a:rPr>
              <a:t>KATMA DEĞERİ YÜKSEK </a:t>
            </a:r>
            <a:r>
              <a:rPr lang="tr-TR" sz="2400" b="1" dirty="0" smtClean="0"/>
              <a:t>ÜRÜNLERDİR …</a:t>
            </a:r>
          </a:p>
          <a:p>
            <a:pPr marL="457200" indent="-457200" algn="ctr">
              <a:buNone/>
            </a:pPr>
            <a:r>
              <a:rPr lang="tr-TR" sz="2400" b="1" dirty="0" smtClean="0"/>
              <a:t> ORTALAMA İHRAÇ MALI KG FİYATIMIZ </a:t>
            </a:r>
            <a:r>
              <a:rPr lang="tr-TR" sz="3600" b="1" dirty="0" smtClean="0">
                <a:solidFill>
                  <a:srgbClr val="FFC000"/>
                </a:solidFill>
              </a:rPr>
              <a:t>1,46 DOLAR </a:t>
            </a:r>
            <a:r>
              <a:rPr lang="tr-TR" sz="2400" b="1" dirty="0" smtClean="0"/>
              <a:t>İKEN , BU DEĞER MEDİKAL ÜRÜNLERDE  </a:t>
            </a:r>
            <a:r>
              <a:rPr lang="tr-TR" sz="4400" b="1" dirty="0" smtClean="0">
                <a:solidFill>
                  <a:srgbClr val="FFC000"/>
                </a:solidFill>
              </a:rPr>
              <a:t>350 DOLAR </a:t>
            </a:r>
            <a:r>
              <a:rPr lang="tr-TR" sz="2400" b="1" dirty="0" smtClean="0"/>
              <a:t>SEVİYESİNİ BULABİLMEKTEDİR..</a:t>
            </a:r>
            <a:endParaRPr lang="tr-TR" sz="2400" dirty="0" smtClean="0"/>
          </a:p>
          <a:p>
            <a:endParaRPr lang="tr-TR" dirty="0"/>
          </a:p>
        </p:txBody>
      </p:sp>
      <p:pic>
        <p:nvPicPr>
          <p:cNvPr id="5" name="Picture 2" descr="D:\27.03.2012 _ Logolar\MEDİKÜM\MEDİKÜM1 LOGO ÇALIŞMASI - Kop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399" y="6275624"/>
            <a:ext cx="971599" cy="582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tr-TR" b="1" dirty="0" smtClean="0">
                <a:solidFill>
                  <a:srgbClr val="FFFF00"/>
                </a:solidFill>
              </a:rPr>
              <a:t>DÜNYA NÜFUSU YAŞLANMAKTA </a:t>
            </a:r>
            <a:r>
              <a:rPr lang="tr-TR" b="1" dirty="0" smtClean="0">
                <a:solidFill>
                  <a:srgbClr val="FFC000"/>
                </a:solidFill>
              </a:rPr>
              <a:t>OLUP MEDİKAL ÜRÜNLERE OLAN İHTİYAÇ HER GEÇEN GÜN ARTMAKTADIR..</a:t>
            </a:r>
          </a:p>
          <a:p>
            <a:pPr algn="ctr">
              <a:buNone/>
            </a:pPr>
            <a:endParaRPr lang="tr-TR" b="1" dirty="0" smtClean="0">
              <a:solidFill>
                <a:srgbClr val="FFC000"/>
              </a:solidFill>
            </a:endParaRPr>
          </a:p>
          <a:p>
            <a:pPr algn="ctr">
              <a:buNone/>
            </a:pPr>
            <a:r>
              <a:rPr lang="tr-TR" b="1" dirty="0" smtClean="0">
                <a:solidFill>
                  <a:srgbClr val="FFC000"/>
                </a:solidFill>
              </a:rPr>
              <a:t>MEDİKAL SEKTÖR PAZAR PAYI AÇISINDAN DÜNYADA </a:t>
            </a:r>
            <a:r>
              <a:rPr lang="tr-TR" b="1" dirty="0" smtClean="0">
                <a:solidFill>
                  <a:srgbClr val="FFFF00"/>
                </a:solidFill>
              </a:rPr>
              <a:t>EN HIZLI BÜYÜYEN </a:t>
            </a:r>
            <a:r>
              <a:rPr lang="tr-TR" b="1" dirty="0" smtClean="0">
                <a:solidFill>
                  <a:srgbClr val="FFC000"/>
                </a:solidFill>
              </a:rPr>
              <a:t>SEKTÖRLERDENDİR…</a:t>
            </a:r>
          </a:p>
          <a:p>
            <a:pPr algn="ctr">
              <a:buNone/>
            </a:pPr>
            <a:endParaRPr lang="tr-TR" b="1" dirty="0" smtClean="0">
              <a:solidFill>
                <a:srgbClr val="FFC000"/>
              </a:solidFill>
            </a:endParaRPr>
          </a:p>
          <a:p>
            <a:pPr algn="ctr">
              <a:buNone/>
            </a:pPr>
            <a:r>
              <a:rPr lang="tr-TR" b="1" dirty="0" smtClean="0">
                <a:solidFill>
                  <a:srgbClr val="FFC000"/>
                </a:solidFill>
              </a:rPr>
              <a:t>DÜNYA PAZAR PAYI </a:t>
            </a:r>
            <a:r>
              <a:rPr lang="tr-TR" b="1" dirty="0" smtClean="0">
                <a:solidFill>
                  <a:srgbClr val="FFFF00"/>
                </a:solidFill>
              </a:rPr>
              <a:t>400 MİLYAR USD </a:t>
            </a:r>
            <a:r>
              <a:rPr lang="tr-TR" b="1" dirty="0" smtClean="0">
                <a:solidFill>
                  <a:srgbClr val="FFC000"/>
                </a:solidFill>
              </a:rPr>
              <a:t>CİVARINDADIR..</a:t>
            </a:r>
          </a:p>
          <a:p>
            <a:pPr algn="ctr">
              <a:buNone/>
            </a:pPr>
            <a:endParaRPr lang="tr-TR" b="1" dirty="0" smtClean="0">
              <a:solidFill>
                <a:srgbClr val="FFC000"/>
              </a:solidFill>
            </a:endParaRPr>
          </a:p>
          <a:p>
            <a:pPr algn="ctr">
              <a:buNone/>
            </a:pPr>
            <a:r>
              <a:rPr lang="tr-TR" b="1" dirty="0" smtClean="0">
                <a:solidFill>
                  <a:srgbClr val="FFC000"/>
                </a:solidFill>
              </a:rPr>
              <a:t>TÜRKİYE’NİN BU PAZARDA PAYI HER GEÇEN GÜN GÖRECELİ OLARAK ARTMAKLA BERABER HENÜZ YOK DENECEK KADAR AZDIR..(</a:t>
            </a:r>
            <a:r>
              <a:rPr lang="tr-TR" b="1" dirty="0" smtClean="0">
                <a:solidFill>
                  <a:srgbClr val="FFFF00"/>
                </a:solidFill>
              </a:rPr>
              <a:t>650-750 MİLYON USD İ</a:t>
            </a:r>
            <a:r>
              <a:rPr lang="tr-TR" b="1" dirty="0" smtClean="0">
                <a:solidFill>
                  <a:srgbClr val="FFC000"/>
                </a:solidFill>
              </a:rPr>
              <a:t>HRACAT)</a:t>
            </a:r>
          </a:p>
          <a:p>
            <a:pPr algn="ctr">
              <a:buNone/>
            </a:pPr>
            <a:endParaRPr lang="tr-TR" b="1" dirty="0" smtClean="0">
              <a:solidFill>
                <a:srgbClr val="FFC000"/>
              </a:solidFill>
            </a:endParaRPr>
          </a:p>
          <a:p>
            <a:pPr algn="ctr">
              <a:buNone/>
            </a:pPr>
            <a:endParaRPr lang="tr-TR" b="1" dirty="0" smtClean="0">
              <a:solidFill>
                <a:srgbClr val="FFC000"/>
              </a:solidFill>
            </a:endParaRPr>
          </a:p>
          <a:p>
            <a:pPr algn="ctr">
              <a:buNone/>
            </a:pPr>
            <a:r>
              <a:rPr lang="tr-TR" b="1" u="sng" dirty="0" smtClean="0">
                <a:solidFill>
                  <a:srgbClr val="FFC000"/>
                </a:solidFill>
              </a:rPr>
              <a:t>MAALESEF ÖNÜ AÇIK OLAN MEDİKAL SEKTÖR ÜLKEMİZDE YETERİNCE </a:t>
            </a:r>
            <a:r>
              <a:rPr lang="tr-TR" b="1" u="sng" dirty="0" smtClean="0">
                <a:solidFill>
                  <a:srgbClr val="FFFF00"/>
                </a:solidFill>
              </a:rPr>
              <a:t>ÖNEMSENMEMEKTEDİR !!</a:t>
            </a:r>
            <a:endParaRPr lang="tr-TR" b="1" u="sng" dirty="0">
              <a:solidFill>
                <a:srgbClr val="FFFF00"/>
              </a:solidFill>
            </a:endParaRPr>
          </a:p>
        </p:txBody>
      </p:sp>
      <p:pic>
        <p:nvPicPr>
          <p:cNvPr id="8194" name="Picture 2" descr="C:\Documents and Settings\user\Desktop\kalimed-medikal_13422055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4581128"/>
            <a:ext cx="2034620" cy="1988840"/>
          </a:xfrm>
          <a:prstGeom prst="rect">
            <a:avLst/>
          </a:prstGeom>
          <a:noFill/>
        </p:spPr>
      </p:pic>
      <p:pic>
        <p:nvPicPr>
          <p:cNvPr id="8195" name="Picture 3" descr="C:\Documents and Settings\user\Desktop\Elektirik-motorlo-iki-ayarl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581128"/>
            <a:ext cx="2822372" cy="2016224"/>
          </a:xfrm>
          <a:prstGeom prst="rect">
            <a:avLst/>
          </a:prstGeom>
          <a:noFill/>
        </p:spPr>
      </p:pic>
      <p:pic>
        <p:nvPicPr>
          <p:cNvPr id="8196" name="Picture 4" descr="C:\Documents and Settings\user\Desktop\82201295310835_DSF03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4581128"/>
            <a:ext cx="1800200" cy="20203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8641"/>
            <a:ext cx="8229600" cy="58326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2000" b="1" dirty="0" smtClean="0">
                <a:solidFill>
                  <a:srgbClr val="FFC000"/>
                </a:solidFill>
              </a:rPr>
              <a:t>MEDİKAL SEKTÖR KAVRAMI İÇERİSİNDE</a:t>
            </a:r>
            <a:r>
              <a:rPr lang="tr-TR" sz="2000" dirty="0" smtClean="0">
                <a:solidFill>
                  <a:srgbClr val="FFC000"/>
                </a:solidFill>
              </a:rPr>
              <a:t> ; </a:t>
            </a:r>
          </a:p>
          <a:p>
            <a:pPr algn="ctr">
              <a:buNone/>
            </a:pPr>
            <a:r>
              <a:rPr lang="tr-TR" sz="2000" dirty="0" smtClean="0"/>
              <a:t>İNŞAAT , TEKSTİL , ELEKTRONİK , METAL , MOBİLYA , YAZILIM , PLASTİK , CAM </a:t>
            </a:r>
            <a:r>
              <a:rPr lang="tr-TR" sz="2000" dirty="0" err="1" smtClean="0"/>
              <a:t>vb.BİRÇOK</a:t>
            </a:r>
            <a:r>
              <a:rPr lang="tr-TR" sz="2000" dirty="0" smtClean="0"/>
              <a:t> SEKTÖR YER ALMAKTADIR… </a:t>
            </a:r>
          </a:p>
          <a:p>
            <a:pPr algn="ctr">
              <a:buNone/>
            </a:pPr>
            <a:r>
              <a:rPr lang="tr-TR" sz="2000" dirty="0" smtClean="0"/>
              <a:t>ÜRÜNLERİN SADECE </a:t>
            </a:r>
            <a:r>
              <a:rPr lang="tr-TR" sz="2000" b="1" dirty="0" smtClean="0">
                <a:solidFill>
                  <a:srgbClr val="FFC000"/>
                </a:solidFill>
              </a:rPr>
              <a:t>TASARIM ve KULLANIM </a:t>
            </a:r>
            <a:r>
              <a:rPr lang="tr-TR" sz="2000" dirty="0" smtClean="0"/>
              <a:t>AMAÇLARI FARKLILIK GÖSTERMEKTEDİR</a:t>
            </a:r>
            <a:endParaRPr lang="tr-TR" sz="2000" dirty="0"/>
          </a:p>
        </p:txBody>
      </p:sp>
      <p:pic>
        <p:nvPicPr>
          <p:cNvPr id="10242" name="Picture 2" descr="C:\Documents and Settings\user\Desktop\medikal-urunler-internet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8024" y="2061451"/>
            <a:ext cx="2329482" cy="1750868"/>
          </a:xfrm>
          <a:prstGeom prst="rect">
            <a:avLst/>
          </a:prstGeom>
          <a:noFill/>
        </p:spPr>
      </p:pic>
      <p:pic>
        <p:nvPicPr>
          <p:cNvPr id="10245" name="Picture 5" descr="C:\Documents and Settings\user\Desktop\medikal-ürünl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29672" y="2053867"/>
            <a:ext cx="2116704" cy="1749642"/>
          </a:xfrm>
          <a:prstGeom prst="rect">
            <a:avLst/>
          </a:prstGeom>
          <a:noFill/>
        </p:spPr>
      </p:pic>
      <p:pic>
        <p:nvPicPr>
          <p:cNvPr id="10246" name="Picture 6" descr="C:\Documents and Settings\user\Desktop\500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92703" y="2060848"/>
            <a:ext cx="1743170" cy="1743168"/>
          </a:xfrm>
          <a:prstGeom prst="rect">
            <a:avLst/>
          </a:prstGeom>
          <a:noFill/>
        </p:spPr>
      </p:pic>
      <p:pic>
        <p:nvPicPr>
          <p:cNvPr id="10247" name="Picture 7" descr="C:\Documents and Settings\user\Desktop\adana-nin-saglik-kampusunu-ronesans-medikal-insaat-yapacak-6351451017033084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933056"/>
            <a:ext cx="3268880" cy="1614332"/>
          </a:xfrm>
          <a:prstGeom prst="rect">
            <a:avLst/>
          </a:prstGeom>
          <a:noFill/>
        </p:spPr>
      </p:pic>
      <p:pic>
        <p:nvPicPr>
          <p:cNvPr id="10248" name="Picture 8" descr="C:\Documents and Settings\user\Desktop\34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91907" y="3901407"/>
            <a:ext cx="3675850" cy="1642644"/>
          </a:xfrm>
          <a:prstGeom prst="rect">
            <a:avLst/>
          </a:prstGeom>
          <a:noFill/>
        </p:spPr>
      </p:pic>
      <p:sp>
        <p:nvSpPr>
          <p:cNvPr id="11" name="10 Metin kutusu"/>
          <p:cNvSpPr txBox="1"/>
          <p:nvPr/>
        </p:nvSpPr>
        <p:spPr>
          <a:xfrm>
            <a:off x="566708" y="5949280"/>
            <a:ext cx="78856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FFFF00"/>
                </a:solidFill>
              </a:rPr>
              <a:t>KATMA DEĞERİ YÜKSEK BU SEKTÖRE İLGİ GÖSTERMESİ HEM </a:t>
            </a:r>
          </a:p>
          <a:p>
            <a:pPr algn="ctr"/>
            <a:r>
              <a:rPr lang="tr-TR" sz="2400" b="1" dirty="0" smtClean="0">
                <a:solidFill>
                  <a:srgbClr val="FFFF00"/>
                </a:solidFill>
              </a:rPr>
              <a:t>FİRMALARIMIZIN HEM DE ÜLKEMİZİN MENFAATİNEDİR!!!</a:t>
            </a:r>
            <a:endParaRPr lang="tr-TR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tr-TR" sz="2400" dirty="0" smtClean="0"/>
              <a:t>DÜNYADA KÜMELENME ÇALIŞMALARI </a:t>
            </a:r>
            <a:r>
              <a:rPr lang="tr-TR" sz="2400" b="1" dirty="0" smtClean="0">
                <a:solidFill>
                  <a:srgbClr val="FFC000"/>
                </a:solidFill>
              </a:rPr>
              <a:t>1960</a:t>
            </a:r>
            <a:r>
              <a:rPr lang="tr-TR" sz="2400" dirty="0" smtClean="0"/>
              <a:t>’LARDA BAŞLAMIŞ , </a:t>
            </a:r>
            <a:r>
              <a:rPr lang="tr-TR" sz="2400" b="1" dirty="0" smtClean="0">
                <a:solidFill>
                  <a:srgbClr val="FFC000"/>
                </a:solidFill>
              </a:rPr>
              <a:t>1990’LARDA MEYVELERİNİ </a:t>
            </a:r>
            <a:r>
              <a:rPr lang="tr-TR" sz="2400" dirty="0" smtClean="0"/>
              <a:t>VERMEYE BAŞLAMIŞTIR. </a:t>
            </a:r>
          </a:p>
          <a:p>
            <a:pPr>
              <a:buNone/>
            </a:pPr>
            <a:endParaRPr lang="tr-TR" sz="2400" dirty="0" smtClean="0"/>
          </a:p>
          <a:p>
            <a:pPr>
              <a:buNone/>
            </a:pPr>
            <a:r>
              <a:rPr lang="tr-TR" sz="2400" dirty="0" smtClean="0"/>
              <a:t>ÜLKEMİZ GÜNDEMİNE </a:t>
            </a:r>
            <a:r>
              <a:rPr lang="tr-TR" sz="2400" b="1" dirty="0" smtClean="0">
                <a:solidFill>
                  <a:srgbClr val="FFC000"/>
                </a:solidFill>
              </a:rPr>
              <a:t>2010’</a:t>
            </a:r>
            <a:r>
              <a:rPr lang="tr-TR" sz="2400" dirty="0" smtClean="0"/>
              <a:t>LU YILLARDA GİRMİŞ OLUP HENÜZ BAŞLANGIÇ AŞMALARINDADIR. </a:t>
            </a:r>
          </a:p>
          <a:p>
            <a:pPr>
              <a:buNone/>
            </a:pPr>
            <a:endParaRPr lang="tr-TR" sz="2400" dirty="0" smtClean="0"/>
          </a:p>
          <a:p>
            <a:pPr>
              <a:buNone/>
            </a:pPr>
            <a:r>
              <a:rPr lang="tr-TR" sz="2400" dirty="0" smtClean="0"/>
              <a:t>BİR ÇOK ÜLKEDE KÜMELER ; FİNANS , TEDARİK , İŞBİRLİĞİ , İNOVASYON , YÖNETİM , AR-GE , İNOVASYON VB. BİRİMLERİ ve ÇALIŞANLARI İLE </a:t>
            </a:r>
            <a:r>
              <a:rPr lang="tr-TR" sz="2400" b="1" dirty="0" smtClean="0">
                <a:solidFill>
                  <a:srgbClr val="FFC000"/>
                </a:solidFill>
              </a:rPr>
              <a:t>PROFESYONEL YAPILARINA </a:t>
            </a:r>
            <a:r>
              <a:rPr lang="tr-TR" sz="2400" dirty="0" smtClean="0"/>
              <a:t>KAVUŞMUŞ OLUP GELİŞİMLERİNİ SÜRDÜRMEKTEDİRLER.</a:t>
            </a:r>
          </a:p>
          <a:p>
            <a:pPr>
              <a:buNone/>
            </a:pPr>
            <a:endParaRPr lang="tr-TR" sz="2400" dirty="0" smtClean="0"/>
          </a:p>
          <a:p>
            <a:pPr>
              <a:buNone/>
            </a:pPr>
            <a:r>
              <a:rPr lang="tr-TR" sz="2400" dirty="0" smtClean="0"/>
              <a:t>ÜLKEMİZDE MAALESEF BU ANLAMDA </a:t>
            </a:r>
            <a:r>
              <a:rPr lang="tr-TR" sz="2400" b="1" dirty="0" smtClean="0">
                <a:solidFill>
                  <a:srgbClr val="FFC000"/>
                </a:solidFill>
              </a:rPr>
              <a:t>OLGUNLAŞMIŞ KÜME HENÜZ YOKTUR</a:t>
            </a:r>
            <a:r>
              <a:rPr lang="tr-TR" sz="2400" dirty="0" smtClean="0">
                <a:solidFill>
                  <a:srgbClr val="FFC000"/>
                </a:solidFill>
              </a:rPr>
              <a:t>.</a:t>
            </a:r>
          </a:p>
          <a:p>
            <a:pPr>
              <a:buNone/>
            </a:pPr>
            <a:endParaRPr lang="tr-TR" sz="2400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tr-TR" sz="2400" dirty="0" smtClean="0"/>
              <a:t>HER ALANDA OLDUĞU GİBİ KÜMELENME KONUSUNDA DA </a:t>
            </a:r>
            <a:r>
              <a:rPr lang="tr-TR" sz="2400" b="1" dirty="0" smtClean="0">
                <a:solidFill>
                  <a:srgbClr val="FFC000"/>
                </a:solidFill>
              </a:rPr>
              <a:t>KAMU – ÖZEL SEKTÖR ARASINDA YETERLİ İLETİŞİM </a:t>
            </a:r>
            <a:r>
              <a:rPr lang="tr-TR" sz="2400" dirty="0" smtClean="0"/>
              <a:t>KURULAMADIĞINDAN DEVLET TARAFINDAN AYRILAN KAYNAKLAR ETKİN ŞEKİLDE KULLANILAMAMAKTADIR..</a:t>
            </a:r>
          </a:p>
          <a:p>
            <a:pPr>
              <a:buNone/>
            </a:pPr>
            <a:endParaRPr lang="tr-TR" sz="2400" dirty="0"/>
          </a:p>
        </p:txBody>
      </p:sp>
      <p:pic>
        <p:nvPicPr>
          <p:cNvPr id="9218" name="Picture 2" descr="C:\Documents and Settings\user\Desktop\KUMELENME NEDİR-tarih-25.11.2013.16.16.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437112"/>
            <a:ext cx="2313966" cy="2174330"/>
          </a:xfrm>
          <a:prstGeom prst="rect">
            <a:avLst/>
          </a:prstGeom>
          <a:noFill/>
        </p:spPr>
      </p:pic>
      <p:pic>
        <p:nvPicPr>
          <p:cNvPr id="9219" name="Picture 3" descr="C:\Documents and Settings\user\Desktop\porter_elmas_model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4437112"/>
            <a:ext cx="2880320" cy="2132856"/>
          </a:xfrm>
          <a:prstGeom prst="rect">
            <a:avLst/>
          </a:prstGeom>
          <a:noFill/>
        </p:spPr>
      </p:pic>
      <p:pic>
        <p:nvPicPr>
          <p:cNvPr id="9221" name="Picture 5" descr="C:\Documents and Settings\user\Desktop\bolgesel_kalkinma_kumelenme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437112"/>
            <a:ext cx="2736304" cy="21191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07504" y="188640"/>
            <a:ext cx="8928992" cy="6408712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tr-TR" sz="6000" b="1" dirty="0" smtClean="0">
                <a:solidFill>
                  <a:srgbClr val="FFC000"/>
                </a:solidFill>
              </a:rPr>
              <a:t>8 MİLYON </a:t>
            </a:r>
            <a:r>
              <a:rPr lang="tr-TR" sz="6000" dirty="0" smtClean="0"/>
              <a:t>NÜFUSU OLAN AVUSTURYA’DA </a:t>
            </a:r>
            <a:r>
              <a:rPr lang="tr-TR" sz="6000" b="1" dirty="0" smtClean="0">
                <a:solidFill>
                  <a:srgbClr val="FFC000"/>
                </a:solidFill>
              </a:rPr>
              <a:t>6 ADET MEDİKAL KÜME</a:t>
            </a:r>
            <a:r>
              <a:rPr lang="tr-TR" sz="6000" dirty="0" smtClean="0">
                <a:solidFill>
                  <a:srgbClr val="FFC000"/>
                </a:solidFill>
              </a:rPr>
              <a:t> </a:t>
            </a:r>
            <a:r>
              <a:rPr lang="tr-TR" sz="6000" dirty="0" smtClean="0"/>
              <a:t>MEVCUT OLUP BUNLARIN YILLIK CİROSU TOPLAM </a:t>
            </a:r>
            <a:r>
              <a:rPr lang="tr-TR" sz="6000" b="1" dirty="0" smtClean="0">
                <a:solidFill>
                  <a:srgbClr val="FFC000"/>
                </a:solidFill>
              </a:rPr>
              <a:t>6 MİLYAR EURO </a:t>
            </a:r>
            <a:r>
              <a:rPr lang="tr-TR" sz="6000" dirty="0" smtClean="0"/>
              <a:t>CİVARINDADIR.</a:t>
            </a:r>
          </a:p>
          <a:p>
            <a:pPr algn="ctr">
              <a:buNone/>
            </a:pPr>
            <a:r>
              <a:rPr lang="tr-TR" sz="6000" dirty="0" smtClean="0"/>
              <a:t>NÜFUSA ORANLARSAK ;ÜLKEMİZİN  </a:t>
            </a:r>
            <a:r>
              <a:rPr lang="tr-TR" sz="6000" b="1" dirty="0" smtClean="0">
                <a:solidFill>
                  <a:srgbClr val="FFC000"/>
                </a:solidFill>
              </a:rPr>
              <a:t>80 MİLYONA</a:t>
            </a:r>
            <a:r>
              <a:rPr lang="tr-TR" sz="6000" dirty="0" smtClean="0"/>
              <a:t> YAKLAŞAN NÜFUSUNA GÖRE </a:t>
            </a:r>
            <a:r>
              <a:rPr lang="tr-TR" sz="6000" b="1" dirty="0" smtClean="0">
                <a:solidFill>
                  <a:srgbClr val="FFC000"/>
                </a:solidFill>
              </a:rPr>
              <a:t>60 ADET MEDİKAL KÜMEYE </a:t>
            </a:r>
            <a:r>
              <a:rPr lang="tr-TR" sz="6000" dirty="0" smtClean="0"/>
              <a:t>SAHİP OLMASI GEREKMEKTEDİR…</a:t>
            </a:r>
          </a:p>
          <a:p>
            <a:pPr algn="ctr">
              <a:buNone/>
            </a:pPr>
            <a:endParaRPr lang="tr-TR" b="1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tr-TR" sz="5000" b="1" dirty="0" smtClean="0">
                <a:solidFill>
                  <a:srgbClr val="FFFF00"/>
                </a:solidFill>
              </a:rPr>
              <a:t>SADECE MEDİKAL SEKTÖR İÇİN DEĞİL </a:t>
            </a:r>
            <a:r>
              <a:rPr lang="tr-TR" sz="5000" b="1" u="sng" dirty="0" smtClean="0">
                <a:solidFill>
                  <a:srgbClr val="FFC000"/>
                </a:solidFill>
              </a:rPr>
              <a:t>TÜM SEKTÖRLERDE </a:t>
            </a:r>
          </a:p>
          <a:p>
            <a:pPr algn="ctr">
              <a:buNone/>
            </a:pPr>
            <a:r>
              <a:rPr lang="tr-TR" sz="5000" b="1" u="sng" dirty="0" smtClean="0">
                <a:solidFill>
                  <a:srgbClr val="FFC000"/>
                </a:solidFill>
              </a:rPr>
              <a:t>KÜMELENME</a:t>
            </a:r>
            <a:r>
              <a:rPr lang="tr-TR" sz="5000" b="1" dirty="0" smtClean="0">
                <a:solidFill>
                  <a:srgbClr val="FFC000"/>
                </a:solidFill>
              </a:rPr>
              <a:t> </a:t>
            </a:r>
            <a:r>
              <a:rPr lang="tr-TR" sz="5000" b="1" dirty="0" smtClean="0">
                <a:solidFill>
                  <a:srgbClr val="FFFF00"/>
                </a:solidFill>
              </a:rPr>
              <a:t>ÇALIŞMALARININ </a:t>
            </a:r>
            <a:r>
              <a:rPr lang="tr-TR" sz="5000" b="1" u="sng" dirty="0" smtClean="0">
                <a:solidFill>
                  <a:srgbClr val="FFC000"/>
                </a:solidFill>
              </a:rPr>
              <a:t>DEVLET DESTEĞİ </a:t>
            </a:r>
            <a:r>
              <a:rPr lang="tr-TR" sz="5000" b="1" dirty="0" smtClean="0">
                <a:solidFill>
                  <a:srgbClr val="FFFF00"/>
                </a:solidFill>
              </a:rPr>
              <a:t>İLE </a:t>
            </a:r>
          </a:p>
          <a:p>
            <a:pPr algn="ctr">
              <a:buNone/>
            </a:pPr>
            <a:r>
              <a:rPr lang="tr-TR" sz="5000" b="1" dirty="0" smtClean="0">
                <a:solidFill>
                  <a:srgbClr val="FFFF00"/>
                </a:solidFill>
              </a:rPr>
              <a:t>OLGUNLAŞTIRILMASI ELZEMDİR!!!!!</a:t>
            </a:r>
          </a:p>
          <a:p>
            <a:pPr algn="ctr">
              <a:buNone/>
            </a:pPr>
            <a:endParaRPr lang="tr-TR" b="1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tr-TR" b="1" dirty="0" smtClean="0">
                <a:solidFill>
                  <a:srgbClr val="FFFF00"/>
                </a:solidFill>
              </a:rPr>
              <a:t>BUNUN İÇİN VAKİT GEÇİRMEDEN </a:t>
            </a:r>
            <a:r>
              <a:rPr lang="tr-TR" sz="5800" b="1" dirty="0" smtClean="0">
                <a:solidFill>
                  <a:srgbClr val="FFFF00"/>
                </a:solidFill>
              </a:rPr>
              <a:t>KAMU </a:t>
            </a:r>
          </a:p>
          <a:p>
            <a:pPr algn="ctr">
              <a:buNone/>
            </a:pPr>
            <a:r>
              <a:rPr lang="tr-TR" sz="5200" b="1" u="sng" dirty="0" smtClean="0">
                <a:solidFill>
                  <a:srgbClr val="FFFF00"/>
                </a:solidFill>
              </a:rPr>
              <a:t>SAHAYA İNMELİDİR !!!</a:t>
            </a:r>
          </a:p>
          <a:p>
            <a:pPr algn="ctr">
              <a:buNone/>
            </a:pPr>
            <a:endParaRPr lang="tr-TR" sz="5200" b="1" u="sng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tr-TR" sz="7000" b="1" u="sng" dirty="0" smtClean="0">
                <a:solidFill>
                  <a:srgbClr val="FFFF00"/>
                </a:solidFill>
              </a:rPr>
              <a:t>“GEZEN TİLKİ YATAN ASLANDAN İYİDİR”</a:t>
            </a:r>
          </a:p>
          <a:p>
            <a:pPr algn="ctr">
              <a:buNone/>
            </a:pPr>
            <a:endParaRPr lang="tr-TR" sz="5200" b="1" u="sng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tr-TR" sz="12600" b="1" u="sng" dirty="0" smtClean="0">
                <a:solidFill>
                  <a:srgbClr val="FFFF00"/>
                </a:solidFill>
              </a:rPr>
              <a:t>KAMU YERELDE ETKİN OLMALIDIR!!!</a:t>
            </a:r>
            <a:endParaRPr lang="tr-TR" sz="12600" b="1" u="sng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4400" b="1" dirty="0" smtClean="0">
                <a:solidFill>
                  <a:srgbClr val="FFC000"/>
                </a:solidFill>
              </a:rPr>
              <a:t>“NE YAPARSAK YAPALIM BİR AN ÖNCE YAPALIM “ NİTEKİM YETERİNCE ZAMAN KAYBETTİK…</a:t>
            </a:r>
            <a:endParaRPr lang="tr-TR" sz="4400" b="1" dirty="0">
              <a:solidFill>
                <a:srgbClr val="FFC000"/>
              </a:solidFill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164875" y="3573016"/>
            <a:ext cx="897912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200" b="1" dirty="0" smtClean="0"/>
              <a:t>“UYGULANMAYA KONULMAMIŞ EN İYİ PLAN , </a:t>
            </a:r>
          </a:p>
          <a:p>
            <a:pPr algn="ctr"/>
            <a:r>
              <a:rPr lang="tr-TR" sz="3200" b="1" dirty="0" smtClean="0"/>
              <a:t>UYGULANMIŞ EN KÖTÜ PLANDAN DAHA KÖTÜDÜR”</a:t>
            </a:r>
            <a:endParaRPr lang="tr-TR" sz="3200" b="1" dirty="0"/>
          </a:p>
        </p:txBody>
      </p:sp>
      <p:sp>
        <p:nvSpPr>
          <p:cNvPr id="5" name="4 Metin kutusu"/>
          <p:cNvSpPr txBox="1"/>
          <p:nvPr/>
        </p:nvSpPr>
        <p:spPr>
          <a:xfrm>
            <a:off x="1835696" y="4869160"/>
            <a:ext cx="48423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FFFF00"/>
                </a:solidFill>
              </a:rPr>
              <a:t>“KERVAN YOLDA DÜZELİR”</a:t>
            </a:r>
            <a:endParaRPr lang="tr-TR" sz="3200" b="1" dirty="0">
              <a:solidFill>
                <a:srgbClr val="FFFF00"/>
              </a:solidFill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2555776" y="2708920"/>
            <a:ext cx="32531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FFFF00"/>
                </a:solidFill>
              </a:rPr>
              <a:t>“VAKİT NAKİTTİR”</a:t>
            </a:r>
            <a:endParaRPr lang="tr-TR" sz="3200" b="1" dirty="0">
              <a:solidFill>
                <a:srgbClr val="FFFF00"/>
              </a:solidFill>
            </a:endParaRPr>
          </a:p>
        </p:txBody>
      </p:sp>
      <p:pic>
        <p:nvPicPr>
          <p:cNvPr id="8" name="Picture 2" descr="D:\27.03.2012 _ Logolar\MEDİKÜM\MEDİKÜM1 LOGO ÇALIŞMASI - Kop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399" y="6275624"/>
            <a:ext cx="971599" cy="582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Metin kutusu"/>
          <p:cNvSpPr txBox="1"/>
          <p:nvPr/>
        </p:nvSpPr>
        <p:spPr>
          <a:xfrm>
            <a:off x="65881" y="5661248"/>
            <a:ext cx="86868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200" b="1" dirty="0" smtClean="0"/>
              <a:t>“YERİNE KOYAMAYACAĞIMIZ TEK ŞEY ZAMANDIR”</a:t>
            </a:r>
            <a:endParaRPr lang="tr-TR" sz="3200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26369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sz="8000" b="1" dirty="0" smtClean="0">
                <a:solidFill>
                  <a:srgbClr val="FFC000"/>
                </a:solidFill>
              </a:rPr>
              <a:t>“YA ALLAH BİSMİLLAH ALLAHUEKBER”</a:t>
            </a:r>
            <a:br>
              <a:rPr lang="tr-TR" sz="8000" b="1" dirty="0" smtClean="0">
                <a:solidFill>
                  <a:srgbClr val="FFC000"/>
                </a:solidFill>
              </a:rPr>
            </a:br>
            <a:r>
              <a:rPr lang="tr-TR" sz="8000" b="1" dirty="0" smtClean="0">
                <a:solidFill>
                  <a:srgbClr val="FFC000"/>
                </a:solidFill>
              </a:rPr>
              <a:t/>
            </a:r>
            <a:br>
              <a:rPr lang="tr-TR" sz="8000" b="1" dirty="0" smtClean="0">
                <a:solidFill>
                  <a:srgbClr val="FFC000"/>
                </a:solidFill>
              </a:rPr>
            </a:br>
            <a:r>
              <a:rPr lang="tr-TR" sz="4900" b="1" dirty="0" smtClean="0">
                <a:solidFill>
                  <a:srgbClr val="FFC000"/>
                </a:solidFill>
              </a:rPr>
              <a:t>ARTIK HAREKETE GEÇME ZAMANI…</a:t>
            </a:r>
            <a:endParaRPr lang="tr-TR" sz="49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3568" y="-5715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FF00"/>
                </a:solidFill>
              </a:rPr>
              <a:t/>
            </a:r>
            <a:br>
              <a:rPr lang="tr-TR" b="1" dirty="0" smtClean="0">
                <a:solidFill>
                  <a:srgbClr val="FFFF00"/>
                </a:solidFill>
              </a:rPr>
            </a:br>
            <a:r>
              <a:rPr lang="tr-TR" b="1" dirty="0" smtClean="0">
                <a:solidFill>
                  <a:srgbClr val="FFFF00"/>
                </a:solidFill>
              </a:rPr>
              <a:t/>
            </a:r>
            <a:br>
              <a:rPr lang="tr-TR" b="1" dirty="0" smtClean="0">
                <a:solidFill>
                  <a:srgbClr val="FFFF00"/>
                </a:solidFill>
              </a:rPr>
            </a:br>
            <a:r>
              <a:rPr lang="tr-TR" b="1" dirty="0" smtClean="0">
                <a:solidFill>
                  <a:srgbClr val="FFFF00"/>
                </a:solidFill>
              </a:rPr>
              <a:t/>
            </a:r>
            <a:br>
              <a:rPr lang="tr-TR" b="1" dirty="0" smtClean="0">
                <a:solidFill>
                  <a:srgbClr val="FFFF00"/>
                </a:solidFill>
              </a:rPr>
            </a:br>
            <a:r>
              <a:rPr lang="tr-TR" b="1" dirty="0" smtClean="0">
                <a:solidFill>
                  <a:srgbClr val="FFFF00"/>
                </a:solidFill>
              </a:rPr>
              <a:t/>
            </a:r>
            <a:br>
              <a:rPr lang="tr-TR" b="1" dirty="0" smtClean="0">
                <a:solidFill>
                  <a:srgbClr val="FFFF00"/>
                </a:solidFill>
              </a:rPr>
            </a:br>
            <a:r>
              <a:rPr lang="tr-TR" b="1" dirty="0" smtClean="0">
                <a:solidFill>
                  <a:srgbClr val="FFFF00"/>
                </a:solidFill>
              </a:rPr>
              <a:t/>
            </a:r>
            <a:br>
              <a:rPr lang="tr-TR" b="1" dirty="0" smtClean="0">
                <a:solidFill>
                  <a:srgbClr val="FFFF00"/>
                </a:solidFill>
              </a:rPr>
            </a:br>
            <a:r>
              <a:rPr lang="tr-TR" b="1" dirty="0" smtClean="0">
                <a:solidFill>
                  <a:srgbClr val="FFFF00"/>
                </a:solidFill>
              </a:rPr>
              <a:t/>
            </a:r>
            <a:br>
              <a:rPr lang="tr-TR" b="1" dirty="0" smtClean="0">
                <a:solidFill>
                  <a:srgbClr val="FFFF00"/>
                </a:solidFill>
              </a:rPr>
            </a:br>
            <a:r>
              <a:rPr lang="tr-TR" b="1" dirty="0" smtClean="0">
                <a:solidFill>
                  <a:srgbClr val="FFFF00"/>
                </a:solidFill>
              </a:rPr>
              <a:t/>
            </a:r>
            <a:br>
              <a:rPr lang="tr-TR" b="1" dirty="0" smtClean="0">
                <a:solidFill>
                  <a:srgbClr val="FFFF00"/>
                </a:solidFill>
              </a:rPr>
            </a:br>
            <a:r>
              <a:rPr lang="tr-TR" b="1" dirty="0" smtClean="0">
                <a:solidFill>
                  <a:srgbClr val="FFFF00"/>
                </a:solidFill>
              </a:rPr>
              <a:t/>
            </a:r>
            <a:br>
              <a:rPr lang="tr-TR" b="1" dirty="0" smtClean="0">
                <a:solidFill>
                  <a:srgbClr val="FFFF00"/>
                </a:solidFill>
              </a:rPr>
            </a:br>
            <a:r>
              <a:rPr lang="tr-TR" sz="8900" b="1" dirty="0" smtClean="0">
                <a:solidFill>
                  <a:srgbClr val="FFFF00"/>
                </a:solidFill>
              </a:rPr>
              <a:t>SAYGILARIMLA……</a:t>
            </a:r>
            <a:endParaRPr lang="tr-TR" sz="8900" dirty="0"/>
          </a:p>
        </p:txBody>
      </p:sp>
      <p:pic>
        <p:nvPicPr>
          <p:cNvPr id="5" name="Picture 2" descr="D:\27.03.2012 _ Logolar\MEDİKÜM\MEDİKÜM1 LOGO ÇALIŞMASI - Kop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399" y="6275624"/>
            <a:ext cx="971599" cy="582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Metin kutusu"/>
          <p:cNvSpPr txBox="1"/>
          <p:nvPr/>
        </p:nvSpPr>
        <p:spPr>
          <a:xfrm>
            <a:off x="683568" y="3933056"/>
            <a:ext cx="73849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400" b="1" dirty="0" smtClean="0"/>
              <a:t>Dr. Ahmet AYDEMİR</a:t>
            </a:r>
          </a:p>
          <a:p>
            <a:pPr algn="ctr"/>
            <a:r>
              <a:rPr lang="tr-TR" sz="2400" dirty="0" smtClean="0"/>
              <a:t>Samsun Medikal Sanayi Kümelenme Derneği </a:t>
            </a:r>
            <a:r>
              <a:rPr lang="tr-TR" sz="2400" b="1" dirty="0" smtClean="0"/>
              <a:t>(MEDİKÜM) </a:t>
            </a:r>
          </a:p>
          <a:p>
            <a:pPr algn="ctr"/>
            <a:r>
              <a:rPr lang="tr-TR" sz="2400" dirty="0" smtClean="0"/>
              <a:t>Yönetim Kurulu Başkanı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620688"/>
            <a:ext cx="8640960" cy="4896543"/>
          </a:xfrm>
        </p:spPr>
        <p:txBody>
          <a:bodyPr/>
          <a:lstStyle/>
          <a:p>
            <a:r>
              <a:rPr lang="tr-TR" sz="2600" b="1" dirty="0" smtClean="0">
                <a:solidFill>
                  <a:srgbClr val="FFFF00"/>
                </a:solidFill>
              </a:rPr>
              <a:t>SORUN : </a:t>
            </a:r>
            <a:r>
              <a:rPr lang="tr-TR" sz="2600" dirty="0" smtClean="0"/>
              <a:t>KAMU ve KOBİLER’DE </a:t>
            </a:r>
            <a:r>
              <a:rPr lang="tr-TR" sz="2600" b="1" dirty="0" smtClean="0"/>
              <a:t>VİZYON</a:t>
            </a:r>
            <a:r>
              <a:rPr lang="tr-TR" sz="2600" dirty="0" smtClean="0"/>
              <a:t> , </a:t>
            </a:r>
            <a:r>
              <a:rPr lang="tr-TR" sz="2600" b="1" dirty="0" smtClean="0"/>
              <a:t>MİSYON</a:t>
            </a:r>
            <a:r>
              <a:rPr lang="tr-TR" sz="2600" dirty="0" smtClean="0"/>
              <a:t>, </a:t>
            </a:r>
            <a:r>
              <a:rPr lang="tr-TR" sz="2600" b="1" dirty="0" smtClean="0"/>
              <a:t>HEDEF</a:t>
            </a:r>
            <a:r>
              <a:rPr lang="tr-TR" sz="2600" dirty="0" smtClean="0"/>
              <a:t> </a:t>
            </a:r>
            <a:r>
              <a:rPr lang="tr-TR" sz="2600" u="sng" dirty="0" smtClean="0"/>
              <a:t>YETERSİZLİĞİ…</a:t>
            </a:r>
          </a:p>
          <a:p>
            <a:r>
              <a:rPr lang="tr-TR" sz="2600" b="1" dirty="0" smtClean="0">
                <a:solidFill>
                  <a:srgbClr val="FFFF00"/>
                </a:solidFill>
              </a:rPr>
              <a:t>ÇÖZÜM : </a:t>
            </a:r>
            <a:r>
              <a:rPr lang="tr-TR" sz="2600" dirty="0" smtClean="0"/>
              <a:t>ÖNCELİKLE</a:t>
            </a:r>
            <a:r>
              <a:rPr lang="tr-TR" sz="2600" b="1" dirty="0" smtClean="0">
                <a:solidFill>
                  <a:srgbClr val="FFFF00"/>
                </a:solidFill>
              </a:rPr>
              <a:t> </a:t>
            </a:r>
            <a:r>
              <a:rPr lang="tr-TR" sz="3600" b="1" dirty="0" smtClean="0">
                <a:solidFill>
                  <a:srgbClr val="FFC000"/>
                </a:solidFill>
              </a:rPr>
              <a:t>DEVLETİN</a:t>
            </a:r>
            <a:r>
              <a:rPr lang="tr-TR" sz="2600" dirty="0" smtClean="0"/>
              <a:t> , </a:t>
            </a:r>
            <a:r>
              <a:rPr lang="tr-TR" sz="2600" b="1" dirty="0" smtClean="0">
                <a:solidFill>
                  <a:srgbClr val="FFC000"/>
                </a:solidFill>
              </a:rPr>
              <a:t>SANAYİCİSİ </a:t>
            </a:r>
            <a:r>
              <a:rPr lang="tr-TR" sz="2600" dirty="0" smtClean="0"/>
              <a:t>İLE BİRLİKTE </a:t>
            </a:r>
            <a:r>
              <a:rPr lang="tr-TR" sz="2600" b="1" dirty="0" smtClean="0">
                <a:solidFill>
                  <a:srgbClr val="FFC000"/>
                </a:solidFill>
              </a:rPr>
              <a:t>SEKTÖREL ODAKLI </a:t>
            </a:r>
            <a:r>
              <a:rPr lang="tr-TR" sz="2600" dirty="0" smtClean="0"/>
              <a:t>OLARAK VİZYON , MİSYON ve HEDEFLERİNİ NET OLARAK BELİRLEMESİ , GÜNCELLEMESİ…</a:t>
            </a:r>
          </a:p>
          <a:p>
            <a:endParaRPr lang="tr-TR" dirty="0"/>
          </a:p>
        </p:txBody>
      </p:sp>
      <p:pic>
        <p:nvPicPr>
          <p:cNvPr id="7" name="Picture 2" descr="D:\27.03.2012 _ Logolar\MEDİKÜM\MEDİKÜM1 LOGO ÇALIŞMASI - Kop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1599" cy="582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user\Desktop\vizy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567788"/>
            <a:ext cx="2831174" cy="2881603"/>
          </a:xfrm>
          <a:prstGeom prst="rect">
            <a:avLst/>
          </a:prstGeom>
          <a:noFill/>
        </p:spPr>
      </p:pic>
      <p:pic>
        <p:nvPicPr>
          <p:cNvPr id="1027" name="Picture 3" descr="C:\Documents and Settings\user\Desktop\hedef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3552710"/>
            <a:ext cx="2699792" cy="2900626"/>
          </a:xfrm>
          <a:prstGeom prst="rect">
            <a:avLst/>
          </a:prstGeom>
          <a:noFill/>
        </p:spPr>
      </p:pic>
      <p:pic>
        <p:nvPicPr>
          <p:cNvPr id="1028" name="Picture 4" descr="C:\Documents and Settings\user\Desktop\at gözlüğü 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6528" y="3567788"/>
            <a:ext cx="2853599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764704"/>
            <a:ext cx="8445624" cy="4525963"/>
          </a:xfrm>
        </p:spPr>
        <p:txBody>
          <a:bodyPr/>
          <a:lstStyle/>
          <a:p>
            <a:r>
              <a:rPr lang="tr-TR" sz="2800" b="1" dirty="0" smtClean="0">
                <a:solidFill>
                  <a:srgbClr val="FFFF00"/>
                </a:solidFill>
              </a:rPr>
              <a:t>SORUN : </a:t>
            </a:r>
            <a:r>
              <a:rPr lang="tr-TR" sz="2800" dirty="0" smtClean="0"/>
              <a:t>DEVLET ‘İN KOBİLERİ ALGILAMASINDAKİ YETERSİZLİKLER…</a:t>
            </a:r>
          </a:p>
          <a:p>
            <a:r>
              <a:rPr lang="tr-TR" sz="2800" b="1" dirty="0" smtClean="0">
                <a:solidFill>
                  <a:srgbClr val="FFFF00"/>
                </a:solidFill>
              </a:rPr>
              <a:t>ÇÖZÜM : </a:t>
            </a:r>
            <a:r>
              <a:rPr lang="tr-TR" sz="2800" dirty="0" smtClean="0"/>
              <a:t>KOBİLERİN YERELDE DAHA İYİ ANALİZ EDİLEBİLMESİ , DESTEKLENEBİLMESİ İÇİN </a:t>
            </a:r>
            <a:r>
              <a:rPr lang="tr-TR" sz="2800" b="1" dirty="0" smtClean="0">
                <a:solidFill>
                  <a:srgbClr val="FFC000"/>
                </a:solidFill>
              </a:rPr>
              <a:t>KOBİ BÖLGE AJANSLARI’</a:t>
            </a:r>
            <a:r>
              <a:rPr lang="tr-TR" sz="2800" dirty="0" smtClean="0"/>
              <a:t>NIN ve </a:t>
            </a:r>
            <a:r>
              <a:rPr lang="tr-TR" sz="2800" b="1" dirty="0" smtClean="0">
                <a:solidFill>
                  <a:srgbClr val="FFC000"/>
                </a:solidFill>
              </a:rPr>
              <a:t>PROFESYONEL</a:t>
            </a:r>
            <a:r>
              <a:rPr lang="tr-TR" sz="2800" dirty="0" smtClean="0"/>
              <a:t> </a:t>
            </a:r>
            <a:r>
              <a:rPr lang="tr-TR" sz="2800" b="1" dirty="0" smtClean="0">
                <a:solidFill>
                  <a:srgbClr val="FFC000"/>
                </a:solidFill>
              </a:rPr>
              <a:t>KÜME’</a:t>
            </a:r>
            <a:r>
              <a:rPr lang="tr-TR" sz="2800" dirty="0" smtClean="0"/>
              <a:t>LERİN OLUŞTURULUP, DESTEKLENMESİ …</a:t>
            </a:r>
          </a:p>
          <a:p>
            <a:pPr marL="514350" indent="-514350">
              <a:buNone/>
            </a:pPr>
            <a:endParaRPr lang="tr-TR" dirty="0" smtClean="0"/>
          </a:p>
        </p:txBody>
      </p:sp>
      <p:pic>
        <p:nvPicPr>
          <p:cNvPr id="2050" name="Picture 2" descr="C:\Users\USER\Desktop\KOBI SUNUM 2014\algÄ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628132"/>
            <a:ext cx="5688632" cy="3113236"/>
          </a:xfrm>
          <a:prstGeom prst="rect">
            <a:avLst/>
          </a:prstGeom>
          <a:noFill/>
        </p:spPr>
      </p:pic>
      <p:pic>
        <p:nvPicPr>
          <p:cNvPr id="6" name="Picture 2" descr="D:\27.03.2012 _ Logolar\MEDİKÜM\MEDİKÜM1 LOGO ÇALIŞMASI - Kop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1599" cy="582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620688"/>
            <a:ext cx="8712968" cy="4525963"/>
          </a:xfrm>
        </p:spPr>
        <p:txBody>
          <a:bodyPr>
            <a:normAutofit/>
          </a:bodyPr>
          <a:lstStyle/>
          <a:p>
            <a:r>
              <a:rPr lang="tr-TR" sz="2600" b="1" dirty="0" smtClean="0">
                <a:solidFill>
                  <a:srgbClr val="FFFF00"/>
                </a:solidFill>
              </a:rPr>
              <a:t>SORUN : </a:t>
            </a:r>
            <a:r>
              <a:rPr lang="tr-TR" sz="2600" dirty="0" smtClean="0"/>
              <a:t>KOBİLERİN DEVLETİ ANLAYAMAMASI….</a:t>
            </a:r>
          </a:p>
          <a:p>
            <a:r>
              <a:rPr lang="tr-TR" sz="2600" b="1" dirty="0" smtClean="0">
                <a:solidFill>
                  <a:srgbClr val="FFFF00"/>
                </a:solidFill>
              </a:rPr>
              <a:t>ÇÖZÜM : </a:t>
            </a:r>
            <a:r>
              <a:rPr lang="tr-TR" sz="2600" b="1" dirty="0" smtClean="0">
                <a:solidFill>
                  <a:srgbClr val="FFC000"/>
                </a:solidFill>
              </a:rPr>
              <a:t>KOBİ BÖLGE AJANSLARI’</a:t>
            </a:r>
            <a:r>
              <a:rPr lang="tr-TR" sz="2600" dirty="0" smtClean="0"/>
              <a:t>NIN , </a:t>
            </a:r>
            <a:r>
              <a:rPr lang="tr-TR" sz="2600" b="1" dirty="0" smtClean="0">
                <a:solidFill>
                  <a:srgbClr val="FFC000"/>
                </a:solidFill>
              </a:rPr>
              <a:t>PROFESYONEL</a:t>
            </a:r>
            <a:r>
              <a:rPr lang="tr-TR" sz="2600" dirty="0" smtClean="0"/>
              <a:t> </a:t>
            </a:r>
            <a:r>
              <a:rPr lang="tr-TR" sz="2600" b="1" dirty="0" smtClean="0">
                <a:solidFill>
                  <a:srgbClr val="FFC000"/>
                </a:solidFill>
              </a:rPr>
              <a:t>KÜME’LERİN , KAMU’NUN YEREL TEMSİLCİLERİNİN </a:t>
            </a:r>
            <a:r>
              <a:rPr lang="tr-TR" sz="3600" u="sng" dirty="0" smtClean="0"/>
              <a:t>ETKİN</a:t>
            </a:r>
            <a:r>
              <a:rPr lang="tr-TR" sz="2600" dirty="0" smtClean="0"/>
              <a:t> ÇALIŞMALARI NETİCESİNDE DEVLET POLİTİKALARININ ve DESTEKLERİNİN KOBİLER TARAFINDAN ANLAŞILABİLİR HALE GETİRİLMESİ , KOBİLERE GLOBAL ÖLÇEKTE BAKIŞ AÇISI KAZANDIRILMASI….</a:t>
            </a:r>
            <a:endParaRPr lang="tr-TR" sz="2600" dirty="0"/>
          </a:p>
        </p:txBody>
      </p:sp>
      <p:pic>
        <p:nvPicPr>
          <p:cNvPr id="5122" name="Picture 2" descr="C:\Users\USER\Desktop\KOBI SUNUM 2014\fil_cengizpak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717032"/>
            <a:ext cx="7344816" cy="2852936"/>
          </a:xfrm>
          <a:prstGeom prst="rect">
            <a:avLst/>
          </a:prstGeom>
          <a:noFill/>
        </p:spPr>
      </p:pic>
      <p:pic>
        <p:nvPicPr>
          <p:cNvPr id="5" name="Picture 2" descr="D:\27.03.2012 _ Logolar\MEDİKÜM\MEDİKÜM1 LOGO ÇALIŞMASI - Kop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1599" cy="582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4300" b="1" dirty="0" smtClean="0">
                <a:solidFill>
                  <a:srgbClr val="FFFF00"/>
                </a:solidFill>
              </a:rPr>
              <a:t>İKİNCİ BÜYÜK SORUN </a:t>
            </a:r>
          </a:p>
          <a:p>
            <a:pPr algn="ctr">
              <a:buNone/>
            </a:pPr>
            <a:r>
              <a:rPr lang="tr-TR" sz="7200" b="1" dirty="0" smtClean="0">
                <a:solidFill>
                  <a:srgbClr val="FFFF00"/>
                </a:solidFill>
              </a:rPr>
              <a:t>!!!! P A R A !!!!</a:t>
            </a:r>
          </a:p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4" name="3 Metin kutusu"/>
          <p:cNvSpPr txBox="1"/>
          <p:nvPr/>
        </p:nvSpPr>
        <p:spPr>
          <a:xfrm>
            <a:off x="827584" y="2204864"/>
            <a:ext cx="77250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b="1" dirty="0" smtClean="0">
                <a:solidFill>
                  <a:srgbClr val="FFC000"/>
                </a:solidFill>
              </a:rPr>
              <a:t>“PARA YOKSA HİÇ BİR ŞEY YOKTUR”</a:t>
            </a:r>
            <a:endParaRPr lang="tr-TR" sz="4000" b="1" dirty="0">
              <a:solidFill>
                <a:srgbClr val="FFC000"/>
              </a:solidFill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239833" y="2924944"/>
            <a:ext cx="901484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FF00"/>
                </a:solidFill>
              </a:rPr>
              <a:t>BUGÜN YERYÜZÜNDEKİ TÜM SAVAŞLARIN , </a:t>
            </a:r>
          </a:p>
          <a:p>
            <a:pPr algn="ctr"/>
            <a:r>
              <a:rPr lang="tr-TR" sz="3600" b="1" dirty="0" smtClean="0">
                <a:solidFill>
                  <a:srgbClr val="FFFF00"/>
                </a:solidFill>
              </a:rPr>
              <a:t>TERÖRÜN ve DİĞER SORUNLARIN TEMELİNDE </a:t>
            </a:r>
          </a:p>
          <a:p>
            <a:pPr algn="ctr"/>
            <a:r>
              <a:rPr lang="tr-TR" sz="3600" b="1" dirty="0" smtClean="0">
                <a:solidFill>
                  <a:srgbClr val="FFFF00"/>
                </a:solidFill>
              </a:rPr>
              <a:t>PARA YATMAKTADIR….</a:t>
            </a:r>
            <a:endParaRPr lang="tr-TR" sz="3600" b="1" dirty="0">
              <a:solidFill>
                <a:srgbClr val="FFFF00"/>
              </a:solidFill>
            </a:endParaRPr>
          </a:p>
        </p:txBody>
      </p:sp>
      <p:pic>
        <p:nvPicPr>
          <p:cNvPr id="6" name="Picture 2" descr="D:\27.03.2012 _ Logolar\MEDİKÜM\MEDİKÜM1 LOGO ÇALIŞMASI - Kop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399" y="6275624"/>
            <a:ext cx="971599" cy="582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C:\Documents and Settings\user\Desktop\sehirler_arasinda_sahte_para_kuryeligi_yaptigi_one_surulen_sincap_lakapli_zanli_kayseride_yakalandi_13320862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4653136"/>
            <a:ext cx="6408712" cy="1939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188640"/>
            <a:ext cx="8964488" cy="4104456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tr-TR" dirty="0" smtClean="0"/>
              <a:t>   SANAYİLEŞME ve </a:t>
            </a:r>
            <a:r>
              <a:rPr lang="tr-TR" sz="4300" b="1" dirty="0" smtClean="0">
                <a:solidFill>
                  <a:srgbClr val="FFC000"/>
                </a:solidFill>
              </a:rPr>
              <a:t>YATIRIM SÜREÇLERİ UZUN SOLUKLU YOLCULUKLARDIR …..</a:t>
            </a:r>
          </a:p>
          <a:p>
            <a:pPr algn="ctr">
              <a:buNone/>
            </a:pPr>
            <a:r>
              <a:rPr lang="tr-TR" dirty="0" smtClean="0"/>
              <a:t>   YENİ GİRİŞİMCİLERİN ÖNÜNÜ AÇACAK , MEVCUTLARIN BÜYÜMESİNE İMKAN SAĞLAYACAK  </a:t>
            </a:r>
            <a:r>
              <a:rPr lang="tr-TR" sz="4800" b="1" dirty="0" smtClean="0">
                <a:solidFill>
                  <a:srgbClr val="FFC000"/>
                </a:solidFill>
              </a:rPr>
              <a:t>ETKİN “KOBİ FONLAMA SİSTEMLERİ” </a:t>
            </a:r>
            <a:r>
              <a:rPr lang="tr-TR" dirty="0" smtClean="0"/>
              <a:t>GELİŞTİRİLMELİDİR…..</a:t>
            </a:r>
            <a:endParaRPr lang="tr-TR" dirty="0"/>
          </a:p>
        </p:txBody>
      </p:sp>
      <p:pic>
        <p:nvPicPr>
          <p:cNvPr id="5122" name="Picture 2" descr="C:\Documents and Settings\user\Desktop\easy-money-man-rain-money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77072"/>
            <a:ext cx="3710341" cy="2656604"/>
          </a:xfrm>
          <a:prstGeom prst="rect">
            <a:avLst/>
          </a:prstGeom>
          <a:noFill/>
        </p:spPr>
      </p:pic>
      <p:pic>
        <p:nvPicPr>
          <p:cNvPr id="5123" name="Picture 3" descr="C:\Documents and Settings\user\Desktop\money-m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4077072"/>
            <a:ext cx="4716016" cy="25862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88640"/>
            <a:ext cx="8964488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tr-TR" b="1" dirty="0" smtClean="0">
                <a:solidFill>
                  <a:srgbClr val="FFFF00"/>
                </a:solidFill>
              </a:rPr>
              <a:t>SORUN : </a:t>
            </a:r>
            <a:r>
              <a:rPr lang="tr-TR" dirty="0" smtClean="0"/>
              <a:t>KOBİLERİN “</a:t>
            </a:r>
            <a:r>
              <a:rPr lang="tr-TR" sz="4200" b="1" dirty="0" smtClean="0">
                <a:solidFill>
                  <a:srgbClr val="FFC000"/>
                </a:solidFill>
              </a:rPr>
              <a:t>FİNANS YÖNETİM” </a:t>
            </a:r>
            <a:r>
              <a:rPr lang="tr-TR" dirty="0" smtClean="0"/>
              <a:t>PROBLEMLERİ , </a:t>
            </a:r>
            <a:r>
              <a:rPr lang="tr-TR" dirty="0" smtClean="0">
                <a:solidFill>
                  <a:srgbClr val="FFC000"/>
                </a:solidFill>
              </a:rPr>
              <a:t>“</a:t>
            </a:r>
            <a:r>
              <a:rPr lang="tr-TR" b="1" dirty="0" smtClean="0">
                <a:solidFill>
                  <a:srgbClr val="FFC000"/>
                </a:solidFill>
              </a:rPr>
              <a:t>SERMAYELERİNİN </a:t>
            </a:r>
            <a:r>
              <a:rPr lang="tr-TR" sz="4100" b="1" dirty="0" smtClean="0">
                <a:solidFill>
                  <a:srgbClr val="FFC000"/>
                </a:solidFill>
              </a:rPr>
              <a:t>ZAYIF”</a:t>
            </a:r>
            <a:r>
              <a:rPr lang="tr-TR" b="1" dirty="0" smtClean="0">
                <a:solidFill>
                  <a:srgbClr val="FFC000"/>
                </a:solidFill>
              </a:rPr>
              <a:t> OLMASI..</a:t>
            </a:r>
          </a:p>
          <a:p>
            <a:pPr>
              <a:buNone/>
            </a:pPr>
            <a:r>
              <a:rPr lang="tr-TR" b="1" dirty="0" smtClean="0">
                <a:solidFill>
                  <a:srgbClr val="FFFF00"/>
                </a:solidFill>
              </a:rPr>
              <a:t>ÇÖZÜM :</a:t>
            </a:r>
            <a:r>
              <a:rPr lang="tr-TR" dirty="0" smtClean="0"/>
              <a:t>KAMU’NUN ÖDEME SÜRELERİNİ </a:t>
            </a:r>
            <a:r>
              <a:rPr lang="tr-TR" b="1" dirty="0" smtClean="0">
                <a:solidFill>
                  <a:srgbClr val="FFC000"/>
                </a:solidFill>
              </a:rPr>
              <a:t>“EN GEÇ 1 AYA” </a:t>
            </a:r>
            <a:r>
              <a:rPr lang="tr-TR" dirty="0" smtClean="0"/>
              <a:t>İNDİRMESİ ,</a:t>
            </a:r>
          </a:p>
          <a:p>
            <a:r>
              <a:rPr lang="tr-TR" b="1" dirty="0" smtClean="0">
                <a:solidFill>
                  <a:srgbClr val="FFC000"/>
                </a:solidFill>
              </a:rPr>
              <a:t>“ÖN ÖDEMELİ – TEMİNATLI” </a:t>
            </a:r>
            <a:r>
              <a:rPr lang="tr-TR" dirty="0" smtClean="0"/>
              <a:t>KAMU ÖDEME SİSTEMLERİNİN GELİŞTİRİLMESİ </a:t>
            </a:r>
          </a:p>
          <a:p>
            <a:r>
              <a:rPr lang="tr-TR" dirty="0" smtClean="0"/>
              <a:t>KOBİLERE </a:t>
            </a:r>
            <a:r>
              <a:rPr lang="tr-TR" b="1" dirty="0" smtClean="0">
                <a:solidFill>
                  <a:srgbClr val="FFC000"/>
                </a:solidFill>
              </a:rPr>
              <a:t>UYGUN KOŞULLARDA UZUN VADELİ KREDİLER </a:t>
            </a:r>
            <a:r>
              <a:rPr lang="tr-TR" dirty="0" smtClean="0"/>
              <a:t>SAĞLANMASI ,</a:t>
            </a:r>
          </a:p>
          <a:p>
            <a:r>
              <a:rPr lang="tr-TR" b="1" dirty="0" smtClean="0">
                <a:solidFill>
                  <a:srgbClr val="FFC000"/>
                </a:solidFill>
              </a:rPr>
              <a:t>TEŞVİK</a:t>
            </a:r>
            <a:r>
              <a:rPr lang="tr-TR" dirty="0" smtClean="0"/>
              <a:t> SİSTEMLERİNİN KOBİLER TARAFINDAN  </a:t>
            </a:r>
            <a:r>
              <a:rPr lang="tr-TR" b="1" dirty="0" smtClean="0">
                <a:solidFill>
                  <a:srgbClr val="FFC000"/>
                </a:solidFill>
              </a:rPr>
              <a:t>ANLAŞILABİLİR</a:t>
            </a:r>
            <a:r>
              <a:rPr lang="tr-TR" dirty="0" smtClean="0"/>
              <a:t> , </a:t>
            </a:r>
            <a:r>
              <a:rPr lang="tr-TR" b="1" dirty="0" smtClean="0">
                <a:solidFill>
                  <a:srgbClr val="FFC000"/>
                </a:solidFill>
              </a:rPr>
              <a:t>KOLAY ERİŞİLEBİLİR </a:t>
            </a:r>
            <a:r>
              <a:rPr lang="tr-TR" dirty="0" smtClean="0"/>
              <a:t>HALE GETİRİLMESİ</a:t>
            </a:r>
          </a:p>
          <a:p>
            <a:r>
              <a:rPr lang="tr-TR" dirty="0" smtClean="0"/>
              <a:t>TEŞVİKLERİN ÖNCE KOBİ TARAFINDAN ÖDENİP SONRA GERİ ALINMASI YERİNE </a:t>
            </a:r>
            <a:r>
              <a:rPr lang="tr-TR" b="1" dirty="0" smtClean="0">
                <a:solidFill>
                  <a:srgbClr val="FFC000"/>
                </a:solidFill>
              </a:rPr>
              <a:t>“EŞ ZAMANLI ÖDEME” </a:t>
            </a:r>
            <a:r>
              <a:rPr lang="tr-TR" dirty="0" smtClean="0"/>
              <a:t>SİSTEMLERİNİN UYGULANMASI..</a:t>
            </a:r>
          </a:p>
          <a:p>
            <a:endParaRPr lang="tr-TR" dirty="0" smtClean="0"/>
          </a:p>
          <a:p>
            <a:pPr algn="ctr">
              <a:buNone/>
            </a:pPr>
            <a:r>
              <a:rPr lang="tr-TR" dirty="0" smtClean="0"/>
              <a:t>         </a:t>
            </a:r>
            <a:r>
              <a:rPr lang="tr-TR" sz="4000" b="1" u="sng" dirty="0" smtClean="0">
                <a:solidFill>
                  <a:srgbClr val="FFFF00"/>
                </a:solidFill>
              </a:rPr>
              <a:t>“BU TOPRAKLARA DÜŞEN HER KURUŞ YİNE BU    TOPRAKLARINDIR”</a:t>
            </a:r>
            <a:endParaRPr lang="tr-TR" sz="4000" b="1" u="sng" dirty="0">
              <a:solidFill>
                <a:srgbClr val="FFFF00"/>
              </a:solidFill>
            </a:endParaRPr>
          </a:p>
        </p:txBody>
      </p:sp>
      <p:pic>
        <p:nvPicPr>
          <p:cNvPr id="4098" name="Picture 2" descr="C:\Documents and Settings\user\Desktop\pa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653136"/>
            <a:ext cx="2880320" cy="1766596"/>
          </a:xfrm>
          <a:prstGeom prst="rect">
            <a:avLst/>
          </a:prstGeom>
          <a:noFill/>
        </p:spPr>
      </p:pic>
      <p:pic>
        <p:nvPicPr>
          <p:cNvPr id="4099" name="Picture 3" descr="C:\Documents and Settings\user\Desktop\euro_pa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653136"/>
            <a:ext cx="3071322" cy="1728192"/>
          </a:xfrm>
          <a:prstGeom prst="rect">
            <a:avLst/>
          </a:prstGeom>
          <a:noFill/>
        </p:spPr>
      </p:pic>
      <p:pic>
        <p:nvPicPr>
          <p:cNvPr id="4100" name="Picture 4" descr="C:\Documents and Settings\user\Desktop\ahmet-beyaz-dusuk-faiz-ucuz-para-donemi-bitti_735212_720_4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5841" y="4653136"/>
            <a:ext cx="2750655" cy="1656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07504" y="260648"/>
            <a:ext cx="8928992" cy="4525963"/>
          </a:xfrm>
        </p:spPr>
        <p:txBody>
          <a:bodyPr>
            <a:noAutofit/>
          </a:bodyPr>
          <a:lstStyle/>
          <a:p>
            <a:r>
              <a:rPr lang="tr-TR" sz="3000" b="1" dirty="0" smtClean="0">
                <a:solidFill>
                  <a:srgbClr val="FFFF00"/>
                </a:solidFill>
              </a:rPr>
              <a:t>SORUN : </a:t>
            </a:r>
            <a:r>
              <a:rPr lang="tr-TR" sz="3000" b="1" dirty="0" smtClean="0">
                <a:solidFill>
                  <a:srgbClr val="FFC000"/>
                </a:solidFill>
              </a:rPr>
              <a:t>“SANAYİ ARSA FİYATLARI”</a:t>
            </a:r>
            <a:r>
              <a:rPr lang="tr-TR" sz="3000" dirty="0" smtClean="0"/>
              <a:t>NIN , KONUT ARSA FİYATLARINA YAKIN OLMASI , </a:t>
            </a:r>
            <a:r>
              <a:rPr lang="tr-TR" sz="3000" b="1" dirty="0" smtClean="0">
                <a:solidFill>
                  <a:srgbClr val="FFC000"/>
                </a:solidFill>
              </a:rPr>
              <a:t>“İHTİSAS ORGANİZE SANAYİ BÖLGELERİ”</a:t>
            </a:r>
            <a:r>
              <a:rPr lang="tr-TR" sz="3000" dirty="0" smtClean="0"/>
              <a:t>NİN YOK DENECEK KADAR AZ OLMASI…</a:t>
            </a:r>
          </a:p>
          <a:p>
            <a:r>
              <a:rPr lang="tr-TR" sz="3000" b="1" dirty="0" smtClean="0">
                <a:solidFill>
                  <a:srgbClr val="FFFF00"/>
                </a:solidFill>
              </a:rPr>
              <a:t>ÇÖZÜM :</a:t>
            </a:r>
            <a:r>
              <a:rPr lang="tr-TR" sz="3000" dirty="0" smtClean="0"/>
              <a:t> SANAYİ YATIRIMLARI İÇİN ALT YAPISI TAMAMLANMIŞ “</a:t>
            </a:r>
            <a:r>
              <a:rPr lang="tr-TR" sz="3000" b="1" dirty="0" smtClean="0">
                <a:solidFill>
                  <a:srgbClr val="FFC000"/>
                </a:solidFill>
              </a:rPr>
              <a:t>UCUZ ARSA TEMİNİ” </a:t>
            </a:r>
            <a:r>
              <a:rPr lang="tr-TR" sz="3000" dirty="0" smtClean="0"/>
              <a:t>, SANAYİ ARSALARININ </a:t>
            </a:r>
            <a:r>
              <a:rPr lang="tr-TR" sz="3000" b="1" u="sng" dirty="0" smtClean="0">
                <a:solidFill>
                  <a:srgbClr val="FFC000"/>
                </a:solidFill>
              </a:rPr>
              <a:t>BELEDİYELERİN</a:t>
            </a:r>
            <a:r>
              <a:rPr lang="tr-TR" sz="3000" dirty="0" smtClean="0"/>
              <a:t> </a:t>
            </a:r>
            <a:r>
              <a:rPr lang="tr-TR" sz="3000" b="1" dirty="0" smtClean="0">
                <a:solidFill>
                  <a:srgbClr val="FFC000"/>
                </a:solidFill>
              </a:rPr>
              <a:t>RANTİYESİNDEN</a:t>
            </a:r>
            <a:r>
              <a:rPr lang="tr-TR" sz="3000" dirty="0" smtClean="0"/>
              <a:t> ÇIKARILMASI , GEREKLİ FİZİBİLİTE ÇALIŞMALARINI TAKİBEN “</a:t>
            </a:r>
            <a:r>
              <a:rPr lang="tr-TR" sz="3000" b="1" dirty="0" smtClean="0">
                <a:solidFill>
                  <a:srgbClr val="FFC000"/>
                </a:solidFill>
              </a:rPr>
              <a:t>İHTİSAS ORGANİZE SANAYİ BÖLGELERİNİN KURULMASI”…</a:t>
            </a:r>
          </a:p>
          <a:p>
            <a:pPr algn="ctr">
              <a:buNone/>
            </a:pPr>
            <a:r>
              <a:rPr lang="tr-TR" b="1" dirty="0" smtClean="0">
                <a:solidFill>
                  <a:srgbClr val="FFC000"/>
                </a:solidFill>
              </a:rPr>
              <a:t>	</a:t>
            </a:r>
            <a:r>
              <a:rPr lang="tr-TR" sz="4400" b="1" dirty="0" smtClean="0">
                <a:solidFill>
                  <a:srgbClr val="FFC000"/>
                </a:solidFill>
              </a:rPr>
              <a:t>“</a:t>
            </a:r>
            <a:r>
              <a:rPr lang="tr-TR" sz="4400" b="1" u="sng" dirty="0" smtClean="0">
                <a:solidFill>
                  <a:srgbClr val="FFC000"/>
                </a:solidFill>
              </a:rPr>
              <a:t>TOKİ</a:t>
            </a:r>
            <a:r>
              <a:rPr lang="tr-TR" sz="4400" b="1" dirty="0" smtClean="0">
                <a:solidFill>
                  <a:srgbClr val="FFC000"/>
                </a:solidFill>
              </a:rPr>
              <a:t>’NİN KONUT YAPAR GİBİ </a:t>
            </a:r>
            <a:r>
              <a:rPr lang="tr-TR" sz="4400" b="1" u="sng" dirty="0" smtClean="0">
                <a:solidFill>
                  <a:srgbClr val="FFC000"/>
                </a:solidFill>
              </a:rPr>
              <a:t>FABRİKA YAPMASI….</a:t>
            </a:r>
            <a:r>
              <a:rPr lang="tr-TR" sz="4400" b="1" dirty="0" smtClean="0">
                <a:solidFill>
                  <a:srgbClr val="FFC000"/>
                </a:solidFill>
              </a:rPr>
              <a:t>”</a:t>
            </a:r>
            <a:endParaRPr lang="tr-TR" sz="4400" b="1" dirty="0">
              <a:solidFill>
                <a:srgbClr val="FFC000"/>
              </a:solidFill>
            </a:endParaRPr>
          </a:p>
        </p:txBody>
      </p:sp>
      <p:pic>
        <p:nvPicPr>
          <p:cNvPr id="4" name="Picture 2" descr="D:\27.03.2012 _ Logolar\MEDİKÜM\MEDİKÜM1 LOGO ÇALIŞMASI - Kop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399" y="6275624"/>
            <a:ext cx="971599" cy="582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900</TotalTime>
  <Words>1255</Words>
  <Application>Microsoft Office PowerPoint</Application>
  <PresentationFormat>Ekran Gösterisi (4:3)</PresentationFormat>
  <Paragraphs>169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29" baseType="lpstr">
      <vt:lpstr>Ofis Teması</vt:lpstr>
      <vt:lpstr> SANAYİLEŞME SORUNLARI ve KOBİLERE YÖNELİK ÇÖZÜMLER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“KÖKÜNÜZ SAĞLAMSA DALINIZ, YAPRAKLARINIZ TÜM DÜNYAYI SARAR”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SAMSUN’DA HANGİ MEDİKAL  ÜRÜNLER ÜRETİLİR ?</vt:lpstr>
      <vt:lpstr>KISACA MEDİKAL SEKTÖR ve KÜMELENME   </vt:lpstr>
      <vt:lpstr>PowerPoint Sunusu</vt:lpstr>
      <vt:lpstr>PowerPoint Sunusu</vt:lpstr>
      <vt:lpstr>PowerPoint Sunusu</vt:lpstr>
      <vt:lpstr>PowerPoint Sunusu</vt:lpstr>
      <vt:lpstr>PowerPoint Sunusu</vt:lpstr>
      <vt:lpstr>“YA ALLAH BİSMİLLAH ALLAHUEKBER”  ARTIK HAREKETE GEÇME ZAMANI…</vt:lpstr>
      <vt:lpstr>        SAYGILARIMLA……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SANAYİLEŞME SORUNLARI ve KOBİLERE YÖNELİK ÇÖZÜMLER</dc:title>
  <dc:creator>USER</dc:creator>
  <cp:lastModifiedBy>DoğuşBilgisayar</cp:lastModifiedBy>
  <cp:revision>216</cp:revision>
  <dcterms:created xsi:type="dcterms:W3CDTF">2014-01-27T18:02:24Z</dcterms:created>
  <dcterms:modified xsi:type="dcterms:W3CDTF">2014-09-10T10:40:03Z</dcterms:modified>
</cp:coreProperties>
</file>